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6"/>
  </p:notesMasterIdLst>
  <p:sldIdLst>
    <p:sldId id="258" r:id="rId6"/>
    <p:sldId id="328" r:id="rId7"/>
    <p:sldId id="330" r:id="rId8"/>
    <p:sldId id="333" r:id="rId9"/>
    <p:sldId id="473" r:id="rId10"/>
    <p:sldId id="336" r:id="rId11"/>
    <p:sldId id="275" r:id="rId12"/>
    <p:sldId id="471" r:id="rId13"/>
    <p:sldId id="47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32F43-01CC-49A3-9814-D7312546053E}" v="2" dt="2024-01-26T15:03:07.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9456" autoAdjust="0"/>
  </p:normalViewPr>
  <p:slideViewPr>
    <p:cSldViewPr snapToGrid="0">
      <p:cViewPr varScale="1">
        <p:scale>
          <a:sx n="46" d="100"/>
          <a:sy n="46" d="100"/>
        </p:scale>
        <p:origin x="3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Redmond" userId="1ebbd1f3-3422-4731-b4aa-339d6a32de77" providerId="ADAL" clId="{5B3BD356-F008-4EFB-ADD2-C5111C531948}"/>
    <pc:docChg chg="undo custSel addSld delSld modSld addMainMaster modMainMaster">
      <pc:chgData name="Alexis Redmond" userId="1ebbd1f3-3422-4731-b4aa-339d6a32de77" providerId="ADAL" clId="{5B3BD356-F008-4EFB-ADD2-C5111C531948}" dt="2023-08-04T16:40:31.047" v="227" actId="20577"/>
      <pc:docMkLst>
        <pc:docMk/>
      </pc:docMkLst>
      <pc:sldChg chg="modSp mod">
        <pc:chgData name="Alexis Redmond" userId="1ebbd1f3-3422-4731-b4aa-339d6a32de77" providerId="ADAL" clId="{5B3BD356-F008-4EFB-ADD2-C5111C531948}" dt="2023-08-04T14:21:43.107" v="1" actId="20577"/>
        <pc:sldMkLst>
          <pc:docMk/>
          <pc:sldMk cId="0" sldId="271"/>
        </pc:sldMkLst>
        <pc:spChg chg="mod">
          <ac:chgData name="Alexis Redmond" userId="1ebbd1f3-3422-4731-b4aa-339d6a32de77" providerId="ADAL" clId="{5B3BD356-F008-4EFB-ADD2-C5111C531948}" dt="2023-08-04T14:21:43.107" v="1" actId="20577"/>
          <ac:spMkLst>
            <pc:docMk/>
            <pc:sldMk cId="0" sldId="271"/>
            <ac:spMk id="287" creationId="{00000000-0000-0000-0000-000000000000}"/>
          </ac:spMkLst>
        </pc:spChg>
      </pc:sldChg>
      <pc:sldChg chg="addSp delSp modSp add mod">
        <pc:chgData name="Alexis Redmond" userId="1ebbd1f3-3422-4731-b4aa-339d6a32de77" providerId="ADAL" clId="{5B3BD356-F008-4EFB-ADD2-C5111C531948}" dt="2023-08-04T16:34:06.630" v="9" actId="1076"/>
        <pc:sldMkLst>
          <pc:docMk/>
          <pc:sldMk cId="2085472963" sldId="472"/>
        </pc:sldMkLst>
        <pc:spChg chg="mod">
          <ac:chgData name="Alexis Redmond" userId="1ebbd1f3-3422-4731-b4aa-339d6a32de77" providerId="ADAL" clId="{5B3BD356-F008-4EFB-ADD2-C5111C531948}" dt="2023-08-04T16:33:33.212" v="3" actId="20577"/>
          <ac:spMkLst>
            <pc:docMk/>
            <pc:sldMk cId="2085472963" sldId="472"/>
            <ac:spMk id="8" creationId="{BD436B24-8128-EDBF-D2C6-77647697CF10}"/>
          </ac:spMkLst>
        </pc:spChg>
        <pc:picChg chg="add mod">
          <ac:chgData name="Alexis Redmond" userId="1ebbd1f3-3422-4731-b4aa-339d6a32de77" providerId="ADAL" clId="{5B3BD356-F008-4EFB-ADD2-C5111C531948}" dt="2023-08-04T16:34:06.630" v="9" actId="1076"/>
          <ac:picMkLst>
            <pc:docMk/>
            <pc:sldMk cId="2085472963" sldId="472"/>
            <ac:picMk id="3" creationId="{CE87DD5E-9C74-4636-8F77-F7184F9CACDA}"/>
          </ac:picMkLst>
        </pc:picChg>
        <pc:picChg chg="del mod">
          <ac:chgData name="Alexis Redmond" userId="1ebbd1f3-3422-4731-b4aa-339d6a32de77" providerId="ADAL" clId="{5B3BD356-F008-4EFB-ADD2-C5111C531948}" dt="2023-08-04T16:33:57.729" v="7" actId="478"/>
          <ac:picMkLst>
            <pc:docMk/>
            <pc:sldMk cId="2085472963" sldId="472"/>
            <ac:picMk id="7" creationId="{99C04E70-A175-F18F-A73B-3A14EAB9D183}"/>
          </ac:picMkLst>
        </pc:picChg>
      </pc:sldChg>
      <pc:sldChg chg="modSp add mod modNotesTx">
        <pc:chgData name="Alexis Redmond" userId="1ebbd1f3-3422-4731-b4aa-339d6a32de77" providerId="ADAL" clId="{5B3BD356-F008-4EFB-ADD2-C5111C531948}" dt="2023-08-04T16:40:31.047" v="227" actId="20577"/>
        <pc:sldMkLst>
          <pc:docMk/>
          <pc:sldMk cId="2089864352" sldId="473"/>
        </pc:sldMkLst>
        <pc:spChg chg="mod">
          <ac:chgData name="Alexis Redmond" userId="1ebbd1f3-3422-4731-b4aa-339d6a32de77" providerId="ADAL" clId="{5B3BD356-F008-4EFB-ADD2-C5111C531948}" dt="2023-08-04T16:40:31.047" v="227" actId="20577"/>
          <ac:spMkLst>
            <pc:docMk/>
            <pc:sldMk cId="2089864352" sldId="473"/>
            <ac:spMk id="2" creationId="{1289B4AF-F987-814C-A1A1-D2D69BC68F41}"/>
          </ac:spMkLst>
        </pc:spChg>
        <pc:spChg chg="mod">
          <ac:chgData name="Alexis Redmond" userId="1ebbd1f3-3422-4731-b4aa-339d6a32de77" providerId="ADAL" clId="{5B3BD356-F008-4EFB-ADD2-C5111C531948}" dt="2023-08-04T16:40:20.802" v="226" actId="1076"/>
          <ac:spMkLst>
            <pc:docMk/>
            <pc:sldMk cId="2089864352" sldId="473"/>
            <ac:spMk id="21" creationId="{17D5BCF5-7934-584A-D99A-A8C4D8038CED}"/>
          </ac:spMkLst>
        </pc:spChg>
      </pc:sldChg>
      <pc:sldChg chg="add del">
        <pc:chgData name="Alexis Redmond" userId="1ebbd1f3-3422-4731-b4aa-339d6a32de77" providerId="ADAL" clId="{5B3BD356-F008-4EFB-ADD2-C5111C531948}" dt="2023-08-04T16:35:39.171" v="14" actId="2696"/>
        <pc:sldMkLst>
          <pc:docMk/>
          <pc:sldMk cId="3930263149" sldId="474"/>
        </pc:sldMkLst>
      </pc:sldChg>
      <pc:sldMasterChg chg="add addSldLayout">
        <pc:chgData name="Alexis Redmond" userId="1ebbd1f3-3422-4731-b4aa-339d6a32de77" providerId="ADAL" clId="{5B3BD356-F008-4EFB-ADD2-C5111C531948}" dt="2023-08-04T16:35:34.027" v="10" actId="27028"/>
        <pc:sldMasterMkLst>
          <pc:docMk/>
          <pc:sldMasterMk cId="3830447227" sldId="2147483648"/>
        </pc:sldMasterMkLst>
        <pc:sldLayoutChg chg="add">
          <pc:chgData name="Alexis Redmond" userId="1ebbd1f3-3422-4731-b4aa-339d6a32de77" providerId="ADAL" clId="{5B3BD356-F008-4EFB-ADD2-C5111C531948}" dt="2023-08-04T16:35:34.027" v="10" actId="27028"/>
          <pc:sldLayoutMkLst>
            <pc:docMk/>
            <pc:sldMasterMk cId="3830447227" sldId="2147483648"/>
            <pc:sldLayoutMk cId="1621105728" sldId="2147483664"/>
          </pc:sldLayoutMkLst>
        </pc:sldLayoutChg>
      </pc:sldMasterChg>
      <pc:sldMasterChg chg="modSldLayout">
        <pc:chgData name="Alexis Redmond" userId="1ebbd1f3-3422-4731-b4aa-339d6a32de77" providerId="ADAL" clId="{5B3BD356-F008-4EFB-ADD2-C5111C531948}" dt="2023-08-04T16:35:34.027" v="10" actId="27028"/>
        <pc:sldMasterMkLst>
          <pc:docMk/>
          <pc:sldMasterMk cId="1980787036" sldId="2147483660"/>
        </pc:sldMasterMkLst>
        <pc:sldLayoutChg chg="replId">
          <pc:chgData name="Alexis Redmond" userId="1ebbd1f3-3422-4731-b4aa-339d6a32de77" providerId="ADAL" clId="{5B3BD356-F008-4EFB-ADD2-C5111C531948}" dt="2023-08-04T16:35:34.027" v="10" actId="27028"/>
          <pc:sldLayoutMkLst>
            <pc:docMk/>
            <pc:sldMasterMk cId="1980787036" sldId="2147483660"/>
            <pc:sldLayoutMk cId="4230496423" sldId="2147483685"/>
          </pc:sldLayoutMkLst>
        </pc:sldLayoutChg>
      </pc:sldMasterChg>
    </pc:docChg>
  </pc:docChgLst>
  <pc:docChgLst>
    <pc:chgData name="Alexis Redmond" userId="1ebbd1f3-3422-4731-b4aa-339d6a32de77" providerId="ADAL" clId="{9E632F43-01CC-49A3-9814-D7312546053E}"/>
    <pc:docChg chg="undo custSel modSld">
      <pc:chgData name="Alexis Redmond" userId="1ebbd1f3-3422-4731-b4aa-339d6a32de77" providerId="ADAL" clId="{9E632F43-01CC-49A3-9814-D7312546053E}" dt="2024-01-26T15:06:44.465" v="18" actId="20577"/>
      <pc:docMkLst>
        <pc:docMk/>
      </pc:docMkLst>
      <pc:sldChg chg="modSp mod modNotesTx">
        <pc:chgData name="Alexis Redmond" userId="1ebbd1f3-3422-4731-b4aa-339d6a32de77" providerId="ADAL" clId="{9E632F43-01CC-49A3-9814-D7312546053E}" dt="2024-01-26T15:06:44.465" v="18" actId="20577"/>
        <pc:sldMkLst>
          <pc:docMk/>
          <pc:sldMk cId="3244501397" sldId="275"/>
        </pc:sldMkLst>
        <pc:spChg chg="mod">
          <ac:chgData name="Alexis Redmond" userId="1ebbd1f3-3422-4731-b4aa-339d6a32de77" providerId="ADAL" clId="{9E632F43-01CC-49A3-9814-D7312546053E}" dt="2024-01-26T15:06:31.614" v="14" actId="1076"/>
          <ac:spMkLst>
            <pc:docMk/>
            <pc:sldMk cId="3244501397" sldId="275"/>
            <ac:spMk id="2" creationId="{685FAEB0-7DE4-104F-AC98-3B1C01167FA2}"/>
          </ac:spMkLst>
        </pc:spChg>
        <pc:spChg chg="mod">
          <ac:chgData name="Alexis Redmond" userId="1ebbd1f3-3422-4731-b4aa-339d6a32de77" providerId="ADAL" clId="{9E632F43-01CC-49A3-9814-D7312546053E}" dt="2024-01-26T15:03:29.264" v="3" actId="20577"/>
          <ac:spMkLst>
            <pc:docMk/>
            <pc:sldMk cId="3244501397" sldId="275"/>
            <ac:spMk id="10" creationId="{C84ACE8F-2570-C55C-8DE4-72694670C9F1}"/>
          </ac:spMkLst>
        </pc:spChg>
        <pc:spChg chg="mod">
          <ac:chgData name="Alexis Redmond" userId="1ebbd1f3-3422-4731-b4aa-339d6a32de77" providerId="ADAL" clId="{9E632F43-01CC-49A3-9814-D7312546053E}" dt="2024-01-26T15:03:36.778" v="6" actId="20577"/>
          <ac:spMkLst>
            <pc:docMk/>
            <pc:sldMk cId="3244501397" sldId="275"/>
            <ac:spMk id="11" creationId="{15C9EFF3-DE3B-060A-A63A-B5C1A0411FEB}"/>
          </ac:spMkLst>
        </pc:spChg>
      </pc:sldChg>
      <pc:sldChg chg="modSp mod">
        <pc:chgData name="Alexis Redmond" userId="1ebbd1f3-3422-4731-b4aa-339d6a32de77" providerId="ADAL" clId="{9E632F43-01CC-49A3-9814-D7312546053E}" dt="2024-01-26T15:03:11.341" v="1" actId="20577"/>
        <pc:sldMkLst>
          <pc:docMk/>
          <pc:sldMk cId="731843506" sldId="328"/>
        </pc:sldMkLst>
        <pc:spChg chg="mod">
          <ac:chgData name="Alexis Redmond" userId="1ebbd1f3-3422-4731-b4aa-339d6a32de77" providerId="ADAL" clId="{9E632F43-01CC-49A3-9814-D7312546053E}" dt="2024-01-26T15:03:11.341" v="1" actId="20577"/>
          <ac:spMkLst>
            <pc:docMk/>
            <pc:sldMk cId="731843506" sldId="328"/>
            <ac:spMk id="21" creationId="{9784092F-C95D-436D-B383-9E6B80B53805}"/>
          </ac:spMkLst>
        </pc:spChg>
      </pc:sldChg>
    </pc:docChg>
  </pc:docChgLst>
  <pc:docChgLst>
    <pc:chgData name="Alison Chernin" userId="a66105a9-2561-4127-8103-fd299e01964d" providerId="ADAL" clId="{516D5335-1569-41A4-A9EB-45C0439FEA39}"/>
    <pc:docChg chg="modSld">
      <pc:chgData name="Alison Chernin" userId="a66105a9-2561-4127-8103-fd299e01964d" providerId="ADAL" clId="{516D5335-1569-41A4-A9EB-45C0439FEA39}" dt="2023-08-04T15:04:43.525" v="1" actId="20577"/>
      <pc:docMkLst>
        <pc:docMk/>
      </pc:docMkLst>
      <pc:sldChg chg="modSp mod">
        <pc:chgData name="Alison Chernin" userId="a66105a9-2561-4127-8103-fd299e01964d" providerId="ADAL" clId="{516D5335-1569-41A4-A9EB-45C0439FEA39}" dt="2023-08-04T15:04:43.525" v="1" actId="20577"/>
        <pc:sldMkLst>
          <pc:docMk/>
          <pc:sldMk cId="0" sldId="271"/>
        </pc:sldMkLst>
        <pc:spChg chg="mod">
          <ac:chgData name="Alison Chernin" userId="a66105a9-2561-4127-8103-fd299e01964d" providerId="ADAL" clId="{516D5335-1569-41A4-A9EB-45C0439FEA39}" dt="2023-08-04T15:04:43.525" v="1" actId="20577"/>
          <ac:spMkLst>
            <pc:docMk/>
            <pc:sldMk cId="0" sldId="271"/>
            <ac:spMk id="287" creationId="{00000000-0000-0000-0000-000000000000}"/>
          </ac:spMkLst>
        </pc:spChg>
      </pc:sldChg>
      <pc:sldChg chg="modNotesTx">
        <pc:chgData name="Alison Chernin" userId="a66105a9-2561-4127-8103-fd299e01964d" providerId="ADAL" clId="{516D5335-1569-41A4-A9EB-45C0439FEA39}" dt="2023-08-04T15:02:56.029" v="0" actId="20577"/>
        <pc:sldMkLst>
          <pc:docMk/>
          <pc:sldMk cId="731843506"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3E441-8785-4960-8AAA-14FBBF0EA8F6}"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5499B-774F-4D6A-BE60-07EC92A5A5A9}" type="slidenum">
              <a:rPr lang="en-US" smtClean="0"/>
              <a:t>‹#›</a:t>
            </a:fld>
            <a:endParaRPr lang="en-US"/>
          </a:p>
        </p:txBody>
      </p:sp>
    </p:spTree>
    <p:extLst>
      <p:ext uri="{BB962C8B-B14F-4D97-AF65-F5344CB8AC3E}">
        <p14:creationId xmlns:p14="http://schemas.microsoft.com/office/powerpoint/2010/main" val="115327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National NSSLHA offers students access to academic resources, significant discounts, scholarships, and leadership and advocacy opportunities.</a:t>
            </a:r>
          </a:p>
          <a:p>
            <a:pPr marL="0" lvl="0" indent="0" algn="l" rtl="0">
              <a:spcBef>
                <a:spcPts val="0"/>
              </a:spcBef>
              <a:spcAft>
                <a:spcPts val="0"/>
              </a:spcAft>
              <a:buNone/>
            </a:pPr>
            <a:endParaRPr lang="en-US"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1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I’d like to encourage you to follow National NSSLHA on their social media platforms and check out the NSSLHA Blog. </a:t>
            </a:r>
            <a:endParaRPr dirty="0"/>
          </a:p>
        </p:txBody>
      </p:sp>
      <p:sp>
        <p:nvSpPr>
          <p:cNvPr id="283" name="Google Shape;2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National NSSLHA membership benefits…</a:t>
            </a:r>
          </a:p>
          <a:p>
            <a:endParaRPr lang="en-US" dirty="0"/>
          </a:p>
          <a:p>
            <a:r>
              <a:rPr lang="en-US" dirty="0"/>
              <a:t>Take a moment to read through some of the many great benefits National NSSLHA offers.</a:t>
            </a:r>
          </a:p>
          <a:p>
            <a:endParaRPr lang="en-US" dirty="0"/>
          </a:p>
          <a:p>
            <a:r>
              <a:rPr lang="en-US" dirty="0"/>
              <a:t>In addition to having access to ASHA’s scholarly journals and a print version of the ASHA Leader, did you know, that as a National NSSLHA member you have access to talk to NSSLHA and ASHA staff about any topic! Have a question about your clinical fellowship? Just call ASHA’s Action Center and they’ll put you in touch with the right staff member to chat.</a:t>
            </a:r>
          </a:p>
          <a:p>
            <a:endParaRPr lang="en-US" dirty="0"/>
          </a:p>
          <a:p>
            <a:r>
              <a:rPr lang="en-US" dirty="0"/>
              <a:t>There are financial benefits to joining National NSSLHA, too! The NSSLHA to ASHA Conversion Discount is an awesome benefit for grad students, which I’ll tell you more about in a bit. </a:t>
            </a:r>
          </a:p>
          <a:p>
            <a:endParaRPr lang="en-US" dirty="0"/>
          </a:p>
          <a:p>
            <a:r>
              <a:rPr lang="en-US" dirty="0"/>
              <a:t>But did you know you can join one of ASHA’s Special Interest Groups for only $10 per year? That’s $35 in savings and gives you access to resources and certified professionals who are interested in the same CSD topics you 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33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rgbClr val="44546A"/>
                </a:solidFill>
                <a:latin typeface="Merriweather"/>
                <a:ea typeface="Merriweather"/>
                <a:cs typeface="Merriweather"/>
                <a:sym typeface="Merriweather"/>
              </a:rPr>
              <a:t>Having access to current research is importance for students, and, as a National NSSLHA member, you have access to ASHA’s four academic journals. Not only will these resources help you ace those papers, but the evidence-based information can support you in your clinical wor</a:t>
            </a:r>
            <a:r>
              <a:rPr lang="en-US" dirty="0">
                <a:solidFill>
                  <a:schemeClr val="dk1"/>
                </a:solidFill>
                <a:latin typeface="+mn-lt"/>
                <a:ea typeface="Calibri"/>
                <a:cs typeface="Calibri"/>
                <a:sym typeface="Calibri"/>
              </a:rPr>
              <a:t>k.</a:t>
            </a:r>
            <a:endParaRPr lang="en-US" dirty="0">
              <a:solidFill>
                <a:srgbClr val="44546A"/>
              </a:solidFill>
              <a:latin typeface="Merriweather"/>
              <a:ea typeface="Merriweather"/>
              <a:cs typeface="Merriweather"/>
              <a:sym typeface="Merriweather"/>
            </a:endParaRPr>
          </a:p>
          <a:p>
            <a:pPr>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6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44546A"/>
              </a:buClr>
              <a:buSzPts val="1200"/>
              <a:buFont typeface="Merriweather"/>
              <a:buNone/>
            </a:pPr>
            <a:r>
              <a:rPr lang="en-US" dirty="0">
                <a:solidFill>
                  <a:srgbClr val="44546A"/>
                </a:solidFill>
                <a:latin typeface="Merriweather"/>
                <a:ea typeface="Merriweather"/>
                <a:cs typeface="Merriweather"/>
                <a:sym typeface="Merriweather"/>
              </a:rPr>
              <a:t>Another essential tool you can use as a National NSSLHA member is ASHA’s Practice Portal. T</a:t>
            </a:r>
            <a:r>
              <a:rPr lang="en-US" sz="1200" dirty="0">
                <a:solidFill>
                  <a:schemeClr val="dk1"/>
                </a:solidFill>
                <a:latin typeface="+mn-lt"/>
                <a:ea typeface="Calibri"/>
                <a:cs typeface="Calibri"/>
                <a:sym typeface="Calibri"/>
              </a:rPr>
              <a:t>he ASHA Practice Portal is an easy-to-navigate tool that connects you to resources, evidence, and strategies—all in one place! </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As a student, this tool will be helpful as you write research papers, design treatment plans for clients, plan advocacy projects, or simply figure out what interests you as a future clinician. </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As a professional, this tool will help you when you’re faced with a client where your tried-and-trues just aren’t working. </a:t>
            </a:r>
            <a:endParaRPr lang="en-US" dirty="0">
              <a:latin typeface="+mn-lt"/>
              <a:ea typeface="Calibri"/>
              <a:cs typeface="Calibri"/>
              <a:sym typeface="Calibri"/>
            </a:endParaRPr>
          </a:p>
          <a:p>
            <a:pPr>
              <a:lnSpc>
                <a:spcPct val="150000"/>
              </a:lnSpc>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64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20 SIGs that offer specialized communities for networking, resource sharing, and events. </a:t>
            </a:r>
            <a:r>
              <a:rPr lang="en-US" sz="1200" dirty="0">
                <a:latin typeface="Arial" panose="020B0604020202020204" pitchFamily="34" charset="0"/>
                <a:ea typeface="Arial"/>
                <a:cs typeface="Arial" panose="020B0604020202020204" pitchFamily="34" charset="0"/>
                <a:sym typeface="Arial"/>
              </a:rPr>
              <a:t>National NSSLHA members can join SIGs for just $10!</a:t>
            </a:r>
          </a:p>
          <a:p>
            <a:endParaRPr lang="en-US" dirty="0"/>
          </a:p>
        </p:txBody>
      </p:sp>
      <p:sp>
        <p:nvSpPr>
          <p:cNvPr id="4" name="Slide Number Placeholder 3"/>
          <p:cNvSpPr>
            <a:spLocks noGrp="1"/>
          </p:cNvSpPr>
          <p:nvPr>
            <p:ph type="sldNum" sz="quarter" idx="5"/>
          </p:nvPr>
        </p:nvSpPr>
        <p:spPr/>
        <p:txBody>
          <a:bodyPr/>
          <a:lstStyle/>
          <a:p>
            <a:fld id="{4A7D0D52-C641-764F-AEE1-6767E07A5DCE}" type="slidenum">
              <a:rPr lang="en-US" smtClean="0"/>
              <a:t>5</a:t>
            </a:fld>
            <a:endParaRPr lang="en-US"/>
          </a:p>
        </p:txBody>
      </p:sp>
    </p:spTree>
    <p:extLst>
      <p:ext uri="{BB962C8B-B14F-4D97-AF65-F5344CB8AC3E}">
        <p14:creationId xmlns:p14="http://schemas.microsoft.com/office/powerpoint/2010/main" val="218493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the discounts on the ASHA Convention and Special Interest Groups, being a National NSSLHA member gives you another big discount.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4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NSSLHA to ASHA Conversion Discount, saves students over $250 when they apply for ASHA membership and certification when they were a member of National NSSLHA the last 2 years of their graduate or doctoral 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9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National NSSLHA’s membership year follows very closely to the start of the academic year. The 2024 membership year opens in September and that is the best time to join or renew because you get 16 months for membership for the price of 12. </a:t>
            </a:r>
            <a:br>
              <a:rPr lang="en-US" dirty="0"/>
            </a:b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2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ffb41c9d0_2_6:notes"/>
          <p:cNvSpPr>
            <a:spLocks noGrp="1" noRot="1" noChangeAspect="1"/>
          </p:cNvSpPr>
          <p:nvPr>
            <p:ph type="sldImg" idx="2"/>
          </p:nvPr>
        </p:nvSpPr>
        <p:spPr>
          <a:xfrm>
            <a:off x="2762250" y="277813"/>
            <a:ext cx="1333500" cy="74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effb41c9d0_2_6:notes"/>
          <p:cNvSpPr txBox="1">
            <a:spLocks noGrp="1"/>
          </p:cNvSpPr>
          <p:nvPr>
            <p:ph type="body" idx="1"/>
          </p:nvPr>
        </p:nvSpPr>
        <p:spPr>
          <a:xfrm>
            <a:off x="685800" y="1068050"/>
            <a:ext cx="5486400" cy="8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learn more, visit National NSSLHA’s website using this address or QR code. </a:t>
            </a:r>
            <a:endParaRPr dirty="0"/>
          </a:p>
        </p:txBody>
      </p:sp>
      <p:sp>
        <p:nvSpPr>
          <p:cNvPr id="250" name="Google Shape;250;geffb41c9d0_2_6:notes"/>
          <p:cNvSpPr txBox="1">
            <a:spLocks noGrp="1"/>
          </p:cNvSpPr>
          <p:nvPr>
            <p:ph type="sldNum" idx="12"/>
          </p:nvPr>
        </p:nvSpPr>
        <p:spPr>
          <a:xfrm>
            <a:off x="3884613" y="2107974"/>
            <a:ext cx="2971800" cy="111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extLst>
      <p:ext uri="{BB962C8B-B14F-4D97-AF65-F5344CB8AC3E}">
        <p14:creationId xmlns:p14="http://schemas.microsoft.com/office/powerpoint/2010/main" val="85600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54CC-4F23-C14E-A4C9-11D9C5226041}"/>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8642BA2D-1E33-6140-8D14-8C03F703AC27}"/>
              </a:ext>
            </a:extLst>
          </p:cNvPr>
          <p:cNvSpPr>
            <a:spLocks noGrp="1"/>
          </p:cNvSpPr>
          <p:nvPr>
            <p:ph type="subTitle" idx="1"/>
          </p:nvPr>
        </p:nvSpPr>
        <p:spPr>
          <a:xfrm>
            <a:off x="1524000" y="3602038"/>
            <a:ext cx="9144000" cy="1655762"/>
          </a:xfrm>
        </p:spPr>
        <p:txBody>
          <a:bodyPr/>
          <a:lstStyle>
            <a:lvl1pPr marL="0" indent="0" algn="ctr">
              <a:buNone/>
              <a:defRPr sz="2400">
                <a:solidFill>
                  <a:srgbClr val="3F44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25704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255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00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7220197" y="2584323"/>
            <a:ext cx="4681456" cy="397229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7220197" y="1075685"/>
            <a:ext cx="4583876" cy="1211845"/>
          </a:xfrm>
        </p:spPr>
        <p:txBody>
          <a:bodyPr/>
          <a:lstStyle>
            <a:lvl1pPr algn="l">
              <a:defRPr/>
            </a:lvl1pPr>
          </a:lstStyle>
          <a:p>
            <a:r>
              <a:rPr lang="en-US" dirty="0"/>
              <a:t>CLICK TO EDIT MASTER TITLE STYLE</a:t>
            </a:r>
          </a:p>
        </p:txBody>
      </p:sp>
      <p:sp>
        <p:nvSpPr>
          <p:cNvPr id="12" name="Rectangle 11">
            <a:extLst>
              <a:ext uri="{FF2B5EF4-FFF2-40B4-BE49-F238E27FC236}">
                <a16:creationId xmlns:a16="http://schemas.microsoft.com/office/drawing/2014/main" id="{1B4DE8B2-FB06-C644-BAB9-C35A2872A15B}"/>
              </a:ext>
            </a:extLst>
          </p:cNvPr>
          <p:cNvSpPr/>
          <p:nvPr userDrawn="1"/>
        </p:nvSpPr>
        <p:spPr>
          <a:xfrm>
            <a:off x="6674422" y="-1178350"/>
            <a:ext cx="451263" cy="1064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4434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636517" y="2584323"/>
            <a:ext cx="5672843" cy="163498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636517" y="1075685"/>
            <a:ext cx="4583876" cy="1211845"/>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52297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74299" y="5091853"/>
            <a:ext cx="9097601" cy="153519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574299" y="4271373"/>
            <a:ext cx="8560273" cy="6777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362024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31FD6-9F69-074C-81D8-D93838D4F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2360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8FD784-D7B6-B540-BC23-1194C8BF79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3094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F6BA3E-BF11-6F41-B532-C1BFD4D771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03146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9F926B-65EA-5F47-9600-B954356FA3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414339" y="457200"/>
            <a:ext cx="3932237" cy="1600200"/>
          </a:xfrm>
        </p:spPr>
        <p:txBody>
          <a:bodyPr anchor="b"/>
          <a:lstStyle>
            <a:lvl1pPr algn="l">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41433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7001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3DC5EB-8BC3-934E-9795-55DBD71F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8FC86E-C57D-9E49-957A-16024871E4B1}"/>
              </a:ext>
            </a:extLst>
          </p:cNvPr>
          <p:cNvSpPr>
            <a:spLocks noGrp="1"/>
          </p:cNvSpPr>
          <p:nvPr>
            <p:ph type="title" hasCustomPrompt="1"/>
          </p:nvPr>
        </p:nvSpPr>
        <p:spPr>
          <a:xfrm>
            <a:off x="1001184" y="4555067"/>
            <a:ext cx="10515600" cy="1116541"/>
          </a:xfrm>
        </p:spPr>
        <p:txBody>
          <a:bodyPr anchor="b">
            <a:normAutofit/>
          </a:bodyPr>
          <a:lstStyle>
            <a:lvl1pPr algn="l">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2299AF8-20F9-3848-9DB2-38D39E1190D8}"/>
              </a:ext>
            </a:extLst>
          </p:cNvPr>
          <p:cNvSpPr>
            <a:spLocks noGrp="1"/>
          </p:cNvSpPr>
          <p:nvPr>
            <p:ph type="body" idx="1"/>
          </p:nvPr>
        </p:nvSpPr>
        <p:spPr>
          <a:xfrm>
            <a:off x="1001184" y="5698597"/>
            <a:ext cx="10515600" cy="1159404"/>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0436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417A78-E845-4848-9F9A-728BA83014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366452" y="457200"/>
            <a:ext cx="3932237" cy="1600200"/>
          </a:xfrm>
        </p:spPr>
        <p:txBody>
          <a:bodyPr anchor="b"/>
          <a:lstStyle>
            <a:lvl1pPr algn="l">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36645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5858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0D323-6E43-534F-AF92-A1573372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366452" y="457200"/>
            <a:ext cx="3932237" cy="1600200"/>
          </a:xfrm>
        </p:spPr>
        <p:txBody>
          <a:bodyPr anchor="b"/>
          <a:lstStyle>
            <a:lvl1pPr algn="l">
              <a:defRPr sz="3200">
                <a:solidFill>
                  <a:schemeClr val="tx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36645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2865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or One Per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636517" y="2584323"/>
            <a:ext cx="5672843" cy="163498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636517" y="512977"/>
            <a:ext cx="4583876" cy="1211845"/>
          </a:xfrm>
        </p:spPr>
        <p:txBody>
          <a:bodyPr/>
          <a:lstStyle>
            <a:lvl1pPr algn="l">
              <a:defRPr/>
            </a:lvl1pPr>
          </a:lstStyle>
          <a:p>
            <a:r>
              <a:rPr lang="en-US" dirty="0"/>
              <a:t>PRESENTOR</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636517" y="1917241"/>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500130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or Two peo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636518" y="1271476"/>
            <a:ext cx="4583876" cy="192298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636517" y="604394"/>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8" name="Content Placeholder 2">
            <a:extLst>
              <a:ext uri="{FF2B5EF4-FFF2-40B4-BE49-F238E27FC236}">
                <a16:creationId xmlns:a16="http://schemas.microsoft.com/office/drawing/2014/main" id="{DA5D0998-C7FE-4347-B50A-2CBD36F410C2}"/>
              </a:ext>
            </a:extLst>
          </p:cNvPr>
          <p:cNvSpPr>
            <a:spLocks noGrp="1"/>
          </p:cNvSpPr>
          <p:nvPr>
            <p:ph idx="13" hasCustomPrompt="1"/>
          </p:nvPr>
        </p:nvSpPr>
        <p:spPr>
          <a:xfrm>
            <a:off x="7011588" y="4463959"/>
            <a:ext cx="4583876" cy="192298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9" name="Text Placeholder 7">
            <a:extLst>
              <a:ext uri="{FF2B5EF4-FFF2-40B4-BE49-F238E27FC236}">
                <a16:creationId xmlns:a16="http://schemas.microsoft.com/office/drawing/2014/main" id="{E53F7131-E743-284B-A2A2-22A23FE62590}"/>
              </a:ext>
            </a:extLst>
          </p:cNvPr>
          <p:cNvSpPr>
            <a:spLocks noGrp="1"/>
          </p:cNvSpPr>
          <p:nvPr>
            <p:ph type="body" sz="quarter" idx="14" hasCustomPrompt="1"/>
          </p:nvPr>
        </p:nvSpPr>
        <p:spPr>
          <a:xfrm>
            <a:off x="7011587" y="3796877"/>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1622847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or Three peo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1492486"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1309606"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6" name="Title 1">
            <a:extLst>
              <a:ext uri="{FF2B5EF4-FFF2-40B4-BE49-F238E27FC236}">
                <a16:creationId xmlns:a16="http://schemas.microsoft.com/office/drawing/2014/main" id="{55A3BEBA-51A8-5542-BF4C-71E185D155DF}"/>
              </a:ext>
            </a:extLst>
          </p:cNvPr>
          <p:cNvSpPr>
            <a:spLocks noGrp="1"/>
          </p:cNvSpPr>
          <p:nvPr>
            <p:ph type="title" hasCustomPrompt="1"/>
          </p:nvPr>
        </p:nvSpPr>
        <p:spPr>
          <a:xfrm>
            <a:off x="3804062" y="77539"/>
            <a:ext cx="4583876" cy="1211845"/>
          </a:xfrm>
        </p:spPr>
        <p:txBody>
          <a:bodyPr/>
          <a:lstStyle>
            <a:lvl1pPr algn="ctr">
              <a:defRPr/>
            </a:lvl1pPr>
          </a:lstStyle>
          <a:p>
            <a:r>
              <a:rPr lang="en-US" dirty="0"/>
              <a:t>PRESENTORS</a:t>
            </a:r>
          </a:p>
        </p:txBody>
      </p:sp>
      <p:sp>
        <p:nvSpPr>
          <p:cNvPr id="13" name="Content Placeholder 2">
            <a:extLst>
              <a:ext uri="{FF2B5EF4-FFF2-40B4-BE49-F238E27FC236}">
                <a16:creationId xmlns:a16="http://schemas.microsoft.com/office/drawing/2014/main" id="{5D289420-3515-5641-9AC6-1F42C929EB5B}"/>
              </a:ext>
            </a:extLst>
          </p:cNvPr>
          <p:cNvSpPr>
            <a:spLocks noGrp="1"/>
          </p:cNvSpPr>
          <p:nvPr>
            <p:ph idx="13" hasCustomPrompt="1"/>
          </p:nvPr>
        </p:nvSpPr>
        <p:spPr>
          <a:xfrm>
            <a:off x="4956124"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14" name="Text Placeholder 7">
            <a:extLst>
              <a:ext uri="{FF2B5EF4-FFF2-40B4-BE49-F238E27FC236}">
                <a16:creationId xmlns:a16="http://schemas.microsoft.com/office/drawing/2014/main" id="{D7B1E9A1-9A3B-5449-B029-9A091BD14E97}"/>
              </a:ext>
            </a:extLst>
          </p:cNvPr>
          <p:cNvSpPr>
            <a:spLocks noGrp="1"/>
          </p:cNvSpPr>
          <p:nvPr>
            <p:ph type="body" sz="quarter" idx="14" hasCustomPrompt="1"/>
          </p:nvPr>
        </p:nvSpPr>
        <p:spPr>
          <a:xfrm>
            <a:off x="4773244"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15" name="Content Placeholder 2">
            <a:extLst>
              <a:ext uri="{FF2B5EF4-FFF2-40B4-BE49-F238E27FC236}">
                <a16:creationId xmlns:a16="http://schemas.microsoft.com/office/drawing/2014/main" id="{F5D321E3-6B3F-324C-B940-78AB3E9E3424}"/>
              </a:ext>
            </a:extLst>
          </p:cNvPr>
          <p:cNvSpPr>
            <a:spLocks noGrp="1"/>
          </p:cNvSpPr>
          <p:nvPr>
            <p:ph idx="15" hasCustomPrompt="1"/>
          </p:nvPr>
        </p:nvSpPr>
        <p:spPr>
          <a:xfrm>
            <a:off x="8539152"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16" name="Text Placeholder 7">
            <a:extLst>
              <a:ext uri="{FF2B5EF4-FFF2-40B4-BE49-F238E27FC236}">
                <a16:creationId xmlns:a16="http://schemas.microsoft.com/office/drawing/2014/main" id="{CC4F0302-7435-9646-891B-20CAF8C47CD4}"/>
              </a:ext>
            </a:extLst>
          </p:cNvPr>
          <p:cNvSpPr>
            <a:spLocks noGrp="1"/>
          </p:cNvSpPr>
          <p:nvPr>
            <p:ph type="body" sz="quarter" idx="16" hasCustomPrompt="1"/>
          </p:nvPr>
        </p:nvSpPr>
        <p:spPr>
          <a:xfrm>
            <a:off x="8356272"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36291840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8FD784-D7B6-B540-BC23-1194C8BF79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110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2F1E5-0F99-2D47-BAB6-E5A9854BC3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8FC86E-C57D-9E49-957A-16024871E4B1}"/>
              </a:ext>
            </a:extLst>
          </p:cNvPr>
          <p:cNvSpPr>
            <a:spLocks noGrp="1"/>
          </p:cNvSpPr>
          <p:nvPr>
            <p:ph type="title"/>
          </p:nvPr>
        </p:nvSpPr>
        <p:spPr>
          <a:xfrm>
            <a:off x="1001184" y="4555067"/>
            <a:ext cx="10515600" cy="1116541"/>
          </a:xfrm>
        </p:spPr>
        <p:txBody>
          <a:bodyPr anchor="b">
            <a:normAutofit/>
          </a:bodyPr>
          <a:lstStyle>
            <a:lvl1pPr algn="l">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299AF8-20F9-3848-9DB2-38D39E1190D8}"/>
              </a:ext>
            </a:extLst>
          </p:cNvPr>
          <p:cNvSpPr>
            <a:spLocks noGrp="1"/>
          </p:cNvSpPr>
          <p:nvPr>
            <p:ph type="body" idx="1"/>
          </p:nvPr>
        </p:nvSpPr>
        <p:spPr>
          <a:xfrm>
            <a:off x="1001184" y="5698597"/>
            <a:ext cx="10515600" cy="1159404"/>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1461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86C8-D033-714A-A5E6-16441BE8869C}"/>
              </a:ext>
            </a:extLst>
          </p:cNvPr>
          <p:cNvSpPr>
            <a:spLocks noGrp="1"/>
          </p:cNvSpPr>
          <p:nvPr>
            <p:ph type="title" hasCustomPrompt="1"/>
          </p:nvPr>
        </p:nvSpPr>
        <p:spPr>
          <a:xfrm>
            <a:off x="838200" y="901534"/>
            <a:ext cx="10515600" cy="661035"/>
          </a:xfrm>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C52795-F567-5240-9915-B29269F6D6C0}"/>
              </a:ext>
            </a:extLst>
          </p:cNvPr>
          <p:cNvSpPr>
            <a:spLocks noGrp="1"/>
          </p:cNvSpPr>
          <p:nvPr>
            <p:ph idx="1"/>
          </p:nvPr>
        </p:nvSpPr>
        <p:spPr>
          <a:xfrm>
            <a:off x="1376680" y="2214833"/>
            <a:ext cx="943864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496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838200" y="2517420"/>
            <a:ext cx="518160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6AB4AB-4A9C-E546-9DCA-F97F37FD10B3}"/>
              </a:ext>
            </a:extLst>
          </p:cNvPr>
          <p:cNvSpPr>
            <a:spLocks noGrp="1"/>
          </p:cNvSpPr>
          <p:nvPr>
            <p:ph sz="half" idx="2"/>
          </p:nvPr>
        </p:nvSpPr>
        <p:spPr>
          <a:xfrm>
            <a:off x="6172200" y="2517420"/>
            <a:ext cx="518160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4304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C45C-FFBC-984E-B5EF-3008CDBE1ADC}"/>
              </a:ext>
            </a:extLst>
          </p:cNvPr>
          <p:cNvSpPr>
            <a:spLocks noGrp="1"/>
          </p:cNvSpPr>
          <p:nvPr>
            <p:ph type="title" hasCustomPrompt="1"/>
          </p:nvPr>
        </p:nvSpPr>
        <p:spPr>
          <a:xfrm>
            <a:off x="839788" y="1043492"/>
            <a:ext cx="10515600" cy="6471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2A0C999-4B5F-114F-9DD7-58E23F557C33}"/>
              </a:ext>
            </a:extLst>
          </p:cNvPr>
          <p:cNvSpPr>
            <a:spLocks noGrp="1"/>
          </p:cNvSpPr>
          <p:nvPr>
            <p:ph type="body" idx="1"/>
          </p:nvPr>
        </p:nvSpPr>
        <p:spPr>
          <a:xfrm>
            <a:off x="839788" y="2003892"/>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D9E04-5B47-A74C-B184-ECD208C71DD8}"/>
              </a:ext>
            </a:extLst>
          </p:cNvPr>
          <p:cNvSpPr>
            <a:spLocks noGrp="1"/>
          </p:cNvSpPr>
          <p:nvPr>
            <p:ph sz="half" idx="2"/>
          </p:nvPr>
        </p:nvSpPr>
        <p:spPr>
          <a:xfrm>
            <a:off x="839788" y="2827804"/>
            <a:ext cx="5157787" cy="368458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2933C-2212-C549-94E2-22D4632F08DC}"/>
              </a:ext>
            </a:extLst>
          </p:cNvPr>
          <p:cNvSpPr>
            <a:spLocks noGrp="1"/>
          </p:cNvSpPr>
          <p:nvPr>
            <p:ph type="body" sz="quarter" idx="3"/>
          </p:nvPr>
        </p:nvSpPr>
        <p:spPr>
          <a:xfrm>
            <a:off x="6172200" y="2003892"/>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E1DA1-E156-3C40-96C9-6B7408045196}"/>
              </a:ext>
            </a:extLst>
          </p:cNvPr>
          <p:cNvSpPr>
            <a:spLocks noGrp="1"/>
          </p:cNvSpPr>
          <p:nvPr>
            <p:ph sz="quarter" idx="4"/>
          </p:nvPr>
        </p:nvSpPr>
        <p:spPr>
          <a:xfrm>
            <a:off x="6172200" y="282780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179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870036" y="3206662"/>
            <a:ext cx="3259377"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15E1AEFA-2621-704D-B068-03409BA53E06}"/>
              </a:ext>
            </a:extLst>
          </p:cNvPr>
          <p:cNvSpPr>
            <a:spLocks noGrp="1"/>
          </p:cNvSpPr>
          <p:nvPr>
            <p:ph type="body" sz="quarter" idx="12" hasCustomPrompt="1"/>
          </p:nvPr>
        </p:nvSpPr>
        <p:spPr>
          <a:xfrm>
            <a:off x="864817"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9" name="Content Placeholder 2">
            <a:extLst>
              <a:ext uri="{FF2B5EF4-FFF2-40B4-BE49-F238E27FC236}">
                <a16:creationId xmlns:a16="http://schemas.microsoft.com/office/drawing/2014/main" id="{4C5382D3-8E45-744F-BBAC-0CD9ECC21BD1}"/>
              </a:ext>
            </a:extLst>
          </p:cNvPr>
          <p:cNvSpPr>
            <a:spLocks noGrp="1"/>
          </p:cNvSpPr>
          <p:nvPr>
            <p:ph sz="half" idx="13"/>
          </p:nvPr>
        </p:nvSpPr>
        <p:spPr>
          <a:xfrm>
            <a:off x="4484839" y="3206662"/>
            <a:ext cx="3259377"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39180D5-1DCE-584B-AAA8-9C27C156E8C0}"/>
              </a:ext>
            </a:extLst>
          </p:cNvPr>
          <p:cNvSpPr>
            <a:spLocks noGrp="1"/>
          </p:cNvSpPr>
          <p:nvPr>
            <p:ph type="body" sz="quarter" idx="14" hasCustomPrompt="1"/>
          </p:nvPr>
        </p:nvSpPr>
        <p:spPr>
          <a:xfrm>
            <a:off x="4479620"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1" name="Content Placeholder 2">
            <a:extLst>
              <a:ext uri="{FF2B5EF4-FFF2-40B4-BE49-F238E27FC236}">
                <a16:creationId xmlns:a16="http://schemas.microsoft.com/office/drawing/2014/main" id="{6EAC7FDD-4053-BB43-8573-AE3D4CA12C9E}"/>
              </a:ext>
            </a:extLst>
          </p:cNvPr>
          <p:cNvSpPr>
            <a:spLocks noGrp="1"/>
          </p:cNvSpPr>
          <p:nvPr>
            <p:ph sz="half" idx="15"/>
          </p:nvPr>
        </p:nvSpPr>
        <p:spPr>
          <a:xfrm>
            <a:off x="8094423" y="3206663"/>
            <a:ext cx="3259377"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2" name="Text Placeholder 7">
            <a:extLst>
              <a:ext uri="{FF2B5EF4-FFF2-40B4-BE49-F238E27FC236}">
                <a16:creationId xmlns:a16="http://schemas.microsoft.com/office/drawing/2014/main" id="{77347D4D-0ED8-5547-AE40-67DBA2926497}"/>
              </a:ext>
            </a:extLst>
          </p:cNvPr>
          <p:cNvSpPr>
            <a:spLocks noGrp="1"/>
          </p:cNvSpPr>
          <p:nvPr>
            <p:ph type="body" sz="quarter" idx="16" hasCustomPrompt="1"/>
          </p:nvPr>
        </p:nvSpPr>
        <p:spPr>
          <a:xfrm>
            <a:off x="8089204"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Tree>
    <p:extLst>
      <p:ext uri="{BB962C8B-B14F-4D97-AF65-F5344CB8AC3E}">
        <p14:creationId xmlns:p14="http://schemas.microsoft.com/office/powerpoint/2010/main" val="2476251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749473" y="3206663"/>
            <a:ext cx="2330885"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15E1AEFA-2621-704D-B068-03409BA53E06}"/>
              </a:ext>
            </a:extLst>
          </p:cNvPr>
          <p:cNvSpPr>
            <a:spLocks noGrp="1"/>
          </p:cNvSpPr>
          <p:nvPr>
            <p:ph type="body" sz="quarter" idx="12" hasCustomPrompt="1"/>
          </p:nvPr>
        </p:nvSpPr>
        <p:spPr>
          <a:xfrm>
            <a:off x="744254" y="2495905"/>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9" name="Content Placeholder 2">
            <a:extLst>
              <a:ext uri="{FF2B5EF4-FFF2-40B4-BE49-F238E27FC236}">
                <a16:creationId xmlns:a16="http://schemas.microsoft.com/office/drawing/2014/main" id="{4C5382D3-8E45-744F-BBAC-0CD9ECC21BD1}"/>
              </a:ext>
            </a:extLst>
          </p:cNvPr>
          <p:cNvSpPr>
            <a:spLocks noGrp="1"/>
          </p:cNvSpPr>
          <p:nvPr>
            <p:ph sz="half" idx="13"/>
          </p:nvPr>
        </p:nvSpPr>
        <p:spPr>
          <a:xfrm>
            <a:off x="3507287" y="3206663"/>
            <a:ext cx="2330885"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39180D5-1DCE-584B-AAA8-9C27C156E8C0}"/>
              </a:ext>
            </a:extLst>
          </p:cNvPr>
          <p:cNvSpPr>
            <a:spLocks noGrp="1"/>
          </p:cNvSpPr>
          <p:nvPr>
            <p:ph type="body" sz="quarter" idx="14" hasCustomPrompt="1"/>
          </p:nvPr>
        </p:nvSpPr>
        <p:spPr>
          <a:xfrm>
            <a:off x="3502068" y="2495905"/>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1" name="Content Placeholder 2">
            <a:extLst>
              <a:ext uri="{FF2B5EF4-FFF2-40B4-BE49-F238E27FC236}">
                <a16:creationId xmlns:a16="http://schemas.microsoft.com/office/drawing/2014/main" id="{6EAC7FDD-4053-BB43-8573-AE3D4CA12C9E}"/>
              </a:ext>
            </a:extLst>
          </p:cNvPr>
          <p:cNvSpPr>
            <a:spLocks noGrp="1"/>
          </p:cNvSpPr>
          <p:nvPr>
            <p:ph sz="half" idx="15"/>
          </p:nvPr>
        </p:nvSpPr>
        <p:spPr>
          <a:xfrm>
            <a:off x="6265101" y="3206665"/>
            <a:ext cx="2330885"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2" name="Text Placeholder 7">
            <a:extLst>
              <a:ext uri="{FF2B5EF4-FFF2-40B4-BE49-F238E27FC236}">
                <a16:creationId xmlns:a16="http://schemas.microsoft.com/office/drawing/2014/main" id="{77347D4D-0ED8-5547-AE40-67DBA2926497}"/>
              </a:ext>
            </a:extLst>
          </p:cNvPr>
          <p:cNvSpPr>
            <a:spLocks noGrp="1"/>
          </p:cNvSpPr>
          <p:nvPr>
            <p:ph type="body" sz="quarter" idx="16" hasCustomPrompt="1"/>
          </p:nvPr>
        </p:nvSpPr>
        <p:spPr>
          <a:xfrm>
            <a:off x="6259882" y="2495906"/>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3" name="Content Placeholder 2">
            <a:extLst>
              <a:ext uri="{FF2B5EF4-FFF2-40B4-BE49-F238E27FC236}">
                <a16:creationId xmlns:a16="http://schemas.microsoft.com/office/drawing/2014/main" id="{31EC2073-0D3F-0B40-8E61-676B4AFE20B3}"/>
              </a:ext>
            </a:extLst>
          </p:cNvPr>
          <p:cNvSpPr>
            <a:spLocks noGrp="1"/>
          </p:cNvSpPr>
          <p:nvPr>
            <p:ph sz="half" idx="17"/>
          </p:nvPr>
        </p:nvSpPr>
        <p:spPr>
          <a:xfrm>
            <a:off x="9022915" y="3206665"/>
            <a:ext cx="2330885"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4" name="Text Placeholder 7">
            <a:extLst>
              <a:ext uri="{FF2B5EF4-FFF2-40B4-BE49-F238E27FC236}">
                <a16:creationId xmlns:a16="http://schemas.microsoft.com/office/drawing/2014/main" id="{7BB5EB19-7D65-044B-B397-C26798E2B8EF}"/>
              </a:ext>
            </a:extLst>
          </p:cNvPr>
          <p:cNvSpPr>
            <a:spLocks noGrp="1"/>
          </p:cNvSpPr>
          <p:nvPr>
            <p:ph type="body" sz="quarter" idx="18" hasCustomPrompt="1"/>
          </p:nvPr>
        </p:nvSpPr>
        <p:spPr>
          <a:xfrm>
            <a:off x="9017696" y="2495906"/>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Tree>
    <p:extLst>
      <p:ext uri="{BB962C8B-B14F-4D97-AF65-F5344CB8AC3E}">
        <p14:creationId xmlns:p14="http://schemas.microsoft.com/office/powerpoint/2010/main" val="249721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6019-2E2B-D841-8265-E6917F30C554}"/>
              </a:ext>
            </a:extLst>
          </p:cNvPr>
          <p:cNvSpPr>
            <a:spLocks noGrp="1"/>
          </p:cNvSpPr>
          <p:nvPr>
            <p:ph type="title" hasCustomPrompt="1"/>
          </p:nvPr>
        </p:nvSpPr>
        <p:spPr>
          <a:xfrm>
            <a:off x="838200" y="1043492"/>
            <a:ext cx="10515600" cy="661035"/>
          </a:xfrm>
        </p:spPr>
        <p:txBody>
          <a:bodyPr/>
          <a:lstStyle/>
          <a:p>
            <a:r>
              <a:rPr lang="en-US" dirty="0"/>
              <a:t>CLICK TO EDIT MASTER TITLE STYLE</a:t>
            </a:r>
          </a:p>
        </p:txBody>
      </p:sp>
    </p:spTree>
    <p:extLst>
      <p:ext uri="{BB962C8B-B14F-4D97-AF65-F5344CB8AC3E}">
        <p14:creationId xmlns:p14="http://schemas.microsoft.com/office/powerpoint/2010/main" val="2890189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38DE9-C256-7141-A946-4223496EB6ED}"/>
              </a:ext>
            </a:extLst>
          </p:cNvPr>
          <p:cNvSpPr>
            <a:spLocks noGrp="1"/>
          </p:cNvSpPr>
          <p:nvPr>
            <p:ph type="title"/>
          </p:nvPr>
        </p:nvSpPr>
        <p:spPr>
          <a:xfrm>
            <a:off x="838200" y="776274"/>
            <a:ext cx="10515600" cy="6610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BECEA0-36F7-C847-96CA-121718EF64A7}"/>
              </a:ext>
            </a:extLst>
          </p:cNvPr>
          <p:cNvSpPr>
            <a:spLocks noGrp="1"/>
          </p:cNvSpPr>
          <p:nvPr>
            <p:ph type="body" idx="1"/>
          </p:nvPr>
        </p:nvSpPr>
        <p:spPr>
          <a:xfrm>
            <a:off x="1376680" y="1919400"/>
            <a:ext cx="94386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0787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lnSpc>
          <a:spcPct val="90000"/>
        </a:lnSpc>
        <a:spcBef>
          <a:spcPct val="0"/>
        </a:spcBef>
        <a:buNone/>
        <a:defRPr sz="2800"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38DE9-C256-7141-A946-4223496EB6ED}"/>
              </a:ext>
            </a:extLst>
          </p:cNvPr>
          <p:cNvSpPr>
            <a:spLocks noGrp="1"/>
          </p:cNvSpPr>
          <p:nvPr>
            <p:ph type="title"/>
          </p:nvPr>
        </p:nvSpPr>
        <p:spPr>
          <a:xfrm>
            <a:off x="838200" y="776274"/>
            <a:ext cx="10515600" cy="6610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BECEA0-36F7-C847-96CA-121718EF64A7}"/>
              </a:ext>
            </a:extLst>
          </p:cNvPr>
          <p:cNvSpPr>
            <a:spLocks noGrp="1"/>
          </p:cNvSpPr>
          <p:nvPr>
            <p:ph type="body" idx="1"/>
          </p:nvPr>
        </p:nvSpPr>
        <p:spPr>
          <a:xfrm>
            <a:off x="1376680" y="1919400"/>
            <a:ext cx="94386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447227"/>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lnSpc>
          <a:spcPct val="90000"/>
        </a:lnSpc>
        <a:spcBef>
          <a:spcPct val="0"/>
        </a:spcBef>
        <a:buNone/>
        <a:defRPr sz="2800"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1E8-1775-9043-8904-1BF502F4C462}"/>
              </a:ext>
            </a:extLst>
          </p:cNvPr>
          <p:cNvSpPr>
            <a:spLocks noGrp="1"/>
          </p:cNvSpPr>
          <p:nvPr>
            <p:ph type="title"/>
          </p:nvPr>
        </p:nvSpPr>
        <p:spPr/>
        <p:txBody>
          <a:bodyPr/>
          <a:lstStyle/>
          <a:p>
            <a:r>
              <a:rPr lang="en-US" dirty="0"/>
              <a:t>Member Benefits</a:t>
            </a:r>
          </a:p>
        </p:txBody>
      </p:sp>
      <p:sp>
        <p:nvSpPr>
          <p:cNvPr id="3" name="Text Placeholder 2">
            <a:extLst>
              <a:ext uri="{FF2B5EF4-FFF2-40B4-BE49-F238E27FC236}">
                <a16:creationId xmlns:a16="http://schemas.microsoft.com/office/drawing/2014/main" id="{6DFA48EC-3EBF-5040-9B01-D41EB44A7689}"/>
              </a:ext>
            </a:extLst>
          </p:cNvPr>
          <p:cNvSpPr>
            <a:spLocks noGrp="1"/>
          </p:cNvSpPr>
          <p:nvPr>
            <p:ph type="body" idx="1"/>
          </p:nvPr>
        </p:nvSpPr>
        <p:spPr/>
        <p:txBody>
          <a:bodyPr>
            <a:normAutofit/>
          </a:bodyPr>
          <a:lstStyle/>
          <a:p>
            <a:r>
              <a:rPr lang="en-US" sz="1200" dirty="0"/>
              <a:t>No portion of this presentation may be copied or distributed without expressed written consent of National NSSLHA.</a:t>
            </a:r>
          </a:p>
        </p:txBody>
      </p:sp>
    </p:spTree>
    <p:extLst>
      <p:ext uri="{BB962C8B-B14F-4D97-AF65-F5344CB8AC3E}">
        <p14:creationId xmlns:p14="http://schemas.microsoft.com/office/powerpoint/2010/main" val="3312481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p:nvPr/>
        </p:nvSpPr>
        <p:spPr>
          <a:xfrm>
            <a:off x="9066963" y="0"/>
            <a:ext cx="312503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6" name="Google Shape;286;p41"/>
          <p:cNvSpPr txBox="1">
            <a:spLocks noGrp="1"/>
          </p:cNvSpPr>
          <p:nvPr>
            <p:ph type="title"/>
          </p:nvPr>
        </p:nvSpPr>
        <p:spPr>
          <a:xfrm>
            <a:off x="838200" y="472556"/>
            <a:ext cx="5758543" cy="6610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800"/>
              <a:buFont typeface="Calibri"/>
              <a:buNone/>
            </a:pPr>
            <a:r>
              <a:rPr lang="en-US" dirty="0"/>
              <a:t>FOLLOW National NSSLHA </a:t>
            </a:r>
            <a:endParaRPr dirty="0"/>
          </a:p>
        </p:txBody>
      </p:sp>
      <p:sp>
        <p:nvSpPr>
          <p:cNvPr id="287" name="Google Shape;287;p41"/>
          <p:cNvSpPr txBox="1">
            <a:spLocks noGrp="1"/>
          </p:cNvSpPr>
          <p:nvPr>
            <p:ph type="body" idx="1"/>
          </p:nvPr>
        </p:nvSpPr>
        <p:spPr>
          <a:xfrm>
            <a:off x="838200" y="1310278"/>
            <a:ext cx="5519569" cy="53166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400"/>
              <a:buNone/>
            </a:pPr>
            <a:r>
              <a:rPr lang="en-US" dirty="0">
                <a:solidFill>
                  <a:schemeClr val="accent1"/>
                </a:solidFill>
              </a:rPr>
              <a:t>Social Media Channels </a:t>
            </a:r>
            <a:endParaRPr dirty="0"/>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Instagram</a:t>
            </a:r>
            <a:endParaRPr sz="2200" dirty="0">
              <a:solidFill>
                <a:srgbClr val="3F4444"/>
              </a:solidFill>
            </a:endParaRPr>
          </a:p>
          <a:p>
            <a:pPr marL="228600" lvl="0" indent="-215900" algn="l" rtl="0">
              <a:lnSpc>
                <a:spcPct val="90000"/>
              </a:lnSpc>
              <a:spcBef>
                <a:spcPts val="0"/>
              </a:spcBef>
              <a:spcAft>
                <a:spcPts val="0"/>
              </a:spcAft>
              <a:buClr>
                <a:srgbClr val="3F4444"/>
              </a:buClr>
              <a:buSzPts val="2200"/>
              <a:buChar char="•"/>
            </a:pPr>
            <a:r>
              <a:rPr lang="en-US" sz="2200" dirty="0">
                <a:solidFill>
                  <a:srgbClr val="3F4444"/>
                </a:solidFill>
              </a:rPr>
              <a:t>LinkedIn</a:t>
            </a:r>
            <a:endParaRPr sz="2200" dirty="0">
              <a:solidFill>
                <a:srgbClr val="3F4444"/>
              </a:solidFill>
            </a:endParaRP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Facebook</a:t>
            </a:r>
          </a:p>
          <a:p>
            <a:pPr marL="228600" lvl="0" indent="-228600" algn="l" rtl="0">
              <a:lnSpc>
                <a:spcPct val="90000"/>
              </a:lnSpc>
              <a:spcBef>
                <a:spcPts val="0"/>
              </a:spcBef>
              <a:spcAft>
                <a:spcPts val="0"/>
              </a:spcAft>
              <a:buClr>
                <a:srgbClr val="3F4444"/>
              </a:buClr>
              <a:buSzPts val="2400"/>
              <a:buChar char="•"/>
            </a:pPr>
            <a:r>
              <a:rPr lang="en-US" sz="2200"/>
              <a:t>TikTok </a:t>
            </a: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Twitter </a:t>
            </a:r>
            <a:endParaRPr dirty="0">
              <a:solidFill>
                <a:srgbClr val="3F4444"/>
              </a:solidFill>
            </a:endParaRP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National NSSLHA Blog </a:t>
            </a:r>
            <a:endParaRPr sz="1000" dirty="0">
              <a:solidFill>
                <a:srgbClr val="3F4444"/>
              </a:solidFill>
            </a:endParaRPr>
          </a:p>
          <a:p>
            <a:pPr marL="0" lvl="0" indent="0" algn="l" rtl="0">
              <a:lnSpc>
                <a:spcPct val="90000"/>
              </a:lnSpc>
              <a:spcBef>
                <a:spcPts val="1000"/>
              </a:spcBef>
              <a:spcAft>
                <a:spcPts val="0"/>
              </a:spcAft>
              <a:buClr>
                <a:schemeClr val="accent1"/>
              </a:buClr>
              <a:buSzPts val="2400"/>
              <a:buNone/>
            </a:pPr>
            <a:endParaRPr sz="1000" dirty="0">
              <a:solidFill>
                <a:schemeClr val="accent1"/>
              </a:solidFill>
            </a:endParaRPr>
          </a:p>
          <a:p>
            <a:pPr marL="0" lvl="0" indent="0" algn="l" rtl="0">
              <a:lnSpc>
                <a:spcPct val="90000"/>
              </a:lnSpc>
              <a:spcBef>
                <a:spcPts val="1000"/>
              </a:spcBef>
              <a:spcAft>
                <a:spcPts val="0"/>
              </a:spcAft>
              <a:buClr>
                <a:schemeClr val="accent1"/>
              </a:buClr>
              <a:buSzPts val="2400"/>
              <a:buNone/>
            </a:pPr>
            <a:r>
              <a:rPr lang="en-US" dirty="0">
                <a:solidFill>
                  <a:schemeClr val="accent1"/>
                </a:solidFill>
              </a:rPr>
              <a:t>Instagram </a:t>
            </a:r>
            <a:endParaRPr sz="1200" dirty="0"/>
          </a:p>
          <a:p>
            <a:pPr marL="228600" marR="0" lvl="0" indent="-228600" algn="l" rtl="0">
              <a:lnSpc>
                <a:spcPct val="90000"/>
              </a:lnSpc>
              <a:spcBef>
                <a:spcPts val="0"/>
              </a:spcBef>
              <a:spcAft>
                <a:spcPts val="0"/>
              </a:spcAft>
              <a:buClr>
                <a:srgbClr val="444444"/>
              </a:buClr>
              <a:buSzPts val="2400"/>
              <a:buFont typeface="Arial"/>
              <a:buChar char="•"/>
            </a:pPr>
            <a:r>
              <a:rPr lang="en-US" sz="2200" b="0" i="0" u="none" strike="noStrike" cap="none" dirty="0">
                <a:solidFill>
                  <a:srgbClr val="444444"/>
                </a:solidFill>
                <a:latin typeface="Calibri"/>
                <a:ea typeface="Calibri"/>
                <a:cs typeface="Calibri"/>
                <a:sym typeface="Calibri"/>
              </a:rPr>
              <a:t>Motivation Monday </a:t>
            </a:r>
            <a:endParaRPr sz="2200" b="0" i="0" u="none" strike="noStrike" cap="none" dirty="0">
              <a:solidFill>
                <a:srgbClr val="444444"/>
              </a:solidFill>
              <a:latin typeface="Calibri"/>
              <a:ea typeface="Calibri"/>
              <a:cs typeface="Calibri"/>
              <a:sym typeface="Calibri"/>
            </a:endParaRPr>
          </a:p>
          <a:p>
            <a:pPr marL="228600" marR="0" lvl="0" indent="-215900" algn="l" rtl="0">
              <a:lnSpc>
                <a:spcPct val="90000"/>
              </a:lnSpc>
              <a:spcBef>
                <a:spcPts val="0"/>
              </a:spcBef>
              <a:spcAft>
                <a:spcPts val="0"/>
              </a:spcAft>
              <a:buClr>
                <a:srgbClr val="444444"/>
              </a:buClr>
              <a:buSzPts val="2200"/>
              <a:buChar char="•"/>
            </a:pPr>
            <a:r>
              <a:rPr lang="en-US" sz="2200" dirty="0">
                <a:solidFill>
                  <a:srgbClr val="444444"/>
                </a:solidFill>
              </a:rPr>
              <a:t>NSSLHA Blog posts</a:t>
            </a:r>
            <a:endParaRPr sz="2200" dirty="0">
              <a:solidFill>
                <a:srgbClr val="444444"/>
              </a:solidFill>
            </a:endParaRPr>
          </a:p>
          <a:p>
            <a:pPr marL="228600" marR="0" lvl="0" indent="-228600" algn="l" rtl="0">
              <a:lnSpc>
                <a:spcPct val="90000"/>
              </a:lnSpc>
              <a:spcBef>
                <a:spcPts val="0"/>
              </a:spcBef>
              <a:spcAft>
                <a:spcPts val="0"/>
              </a:spcAft>
              <a:buClr>
                <a:srgbClr val="444444"/>
              </a:buClr>
              <a:buSzPts val="2400"/>
              <a:buFont typeface="Arial"/>
              <a:buChar char="•"/>
            </a:pPr>
            <a:r>
              <a:rPr lang="en-US" sz="2200" dirty="0">
                <a:solidFill>
                  <a:srgbClr val="444444"/>
                </a:solidFill>
                <a:latin typeface="Calibri"/>
                <a:ea typeface="Calibri"/>
                <a:cs typeface="Calibri"/>
                <a:sym typeface="Calibri"/>
              </a:rPr>
              <a:t>What’s This Wednesday </a:t>
            </a:r>
            <a:endParaRPr dirty="0">
              <a:solidFill>
                <a:srgbClr val="444444"/>
              </a:solidFill>
            </a:endParaRPr>
          </a:p>
          <a:p>
            <a:pPr marL="228600" marR="0" lvl="0" indent="-228600" algn="l" rtl="0">
              <a:lnSpc>
                <a:spcPct val="90000"/>
              </a:lnSpc>
              <a:spcBef>
                <a:spcPts val="0"/>
              </a:spcBef>
              <a:spcAft>
                <a:spcPts val="0"/>
              </a:spcAft>
              <a:buClr>
                <a:srgbClr val="444444"/>
              </a:buClr>
              <a:buSzPts val="2400"/>
              <a:buFont typeface="Arial"/>
              <a:buChar char="•"/>
            </a:pPr>
            <a:r>
              <a:rPr lang="en-US" sz="2200" dirty="0">
                <a:solidFill>
                  <a:srgbClr val="444444"/>
                </a:solidFill>
                <a:latin typeface="Calibri"/>
                <a:ea typeface="Calibri"/>
                <a:cs typeface="Calibri"/>
                <a:sym typeface="Calibri"/>
              </a:rPr>
              <a:t>Giveaways &amp; </a:t>
            </a:r>
            <a:r>
              <a:rPr lang="en-US" sz="2200" dirty="0">
                <a:solidFill>
                  <a:srgbClr val="444444"/>
                </a:solidFill>
              </a:rPr>
              <a:t>m</a:t>
            </a:r>
            <a:r>
              <a:rPr lang="en-US" sz="2200" dirty="0">
                <a:solidFill>
                  <a:srgbClr val="444444"/>
                </a:solidFill>
                <a:latin typeface="Calibri"/>
                <a:ea typeface="Calibri"/>
                <a:cs typeface="Calibri"/>
                <a:sym typeface="Calibri"/>
              </a:rPr>
              <a:t>ore </a:t>
            </a:r>
          </a:p>
          <a:p>
            <a:pPr marL="228600" marR="0" lvl="0" indent="-228600" algn="l" rtl="0">
              <a:lnSpc>
                <a:spcPct val="90000"/>
              </a:lnSpc>
              <a:spcBef>
                <a:spcPts val="0"/>
              </a:spcBef>
              <a:spcAft>
                <a:spcPts val="0"/>
              </a:spcAft>
              <a:buClr>
                <a:srgbClr val="444444"/>
              </a:buClr>
              <a:buSzPts val="2400"/>
              <a:buFont typeface="Arial"/>
              <a:buChar char="•"/>
            </a:pPr>
            <a:endParaRPr lang="en-US" sz="2200" b="0" i="0" u="none" strike="noStrike" cap="none" dirty="0">
              <a:solidFill>
                <a:srgbClr val="444444"/>
              </a:solidFill>
              <a:latin typeface="Calibri"/>
              <a:ea typeface="Calibri"/>
              <a:cs typeface="Calibri"/>
              <a:sym typeface="Calibri"/>
            </a:endParaRPr>
          </a:p>
          <a:p>
            <a:pPr marL="0" marR="0" lvl="0" indent="0" algn="l" rtl="0">
              <a:lnSpc>
                <a:spcPct val="90000"/>
              </a:lnSpc>
              <a:spcBef>
                <a:spcPts val="0"/>
              </a:spcBef>
              <a:spcAft>
                <a:spcPts val="0"/>
              </a:spcAft>
              <a:buClr>
                <a:srgbClr val="444444"/>
              </a:buClr>
              <a:buSzPts val="2400"/>
              <a:buNone/>
            </a:pPr>
            <a:endParaRPr sz="2200" b="0" i="0" u="none" strike="noStrike" cap="none" dirty="0">
              <a:solidFill>
                <a:srgbClr val="444444"/>
              </a:solidFill>
              <a:latin typeface="Calibri"/>
              <a:ea typeface="Calibri"/>
              <a:cs typeface="Calibri"/>
              <a:sym typeface="Calibri"/>
            </a:endParaRPr>
          </a:p>
          <a:p>
            <a:pPr marL="228600" marR="0" lvl="0" indent="-76200" algn="l" rtl="0">
              <a:lnSpc>
                <a:spcPct val="90000"/>
              </a:lnSpc>
              <a:spcBef>
                <a:spcPts val="0"/>
              </a:spcBef>
              <a:spcAft>
                <a:spcPts val="0"/>
              </a:spcAft>
              <a:buClr>
                <a:srgbClr val="E56954"/>
              </a:buClr>
              <a:buSzPts val="2400"/>
              <a:buFont typeface="Arial"/>
              <a:buNone/>
            </a:pPr>
            <a:endParaRPr sz="1000" b="0" i="0" u="none" strike="noStrike" cap="none" dirty="0">
              <a:solidFill>
                <a:srgbClr val="3F4444"/>
              </a:solidFill>
              <a:latin typeface="Calibri"/>
              <a:ea typeface="Calibri"/>
              <a:cs typeface="Calibri"/>
              <a:sym typeface="Calibri"/>
            </a:endParaRPr>
          </a:p>
          <a:p>
            <a:pPr marL="0" lvl="0" indent="0" algn="l" rtl="0">
              <a:lnSpc>
                <a:spcPct val="90000"/>
              </a:lnSpc>
              <a:spcBef>
                <a:spcPts val="1000"/>
              </a:spcBef>
              <a:spcAft>
                <a:spcPts val="0"/>
              </a:spcAft>
              <a:buClr>
                <a:srgbClr val="3F4444"/>
              </a:buClr>
              <a:buSzPts val="2400"/>
              <a:buNone/>
            </a:pPr>
            <a:endParaRPr dirty="0"/>
          </a:p>
        </p:txBody>
      </p:sp>
      <p:pic>
        <p:nvPicPr>
          <p:cNvPr id="288" name="Google Shape;288;p41"/>
          <p:cNvPicPr preferRelativeResize="0"/>
          <p:nvPr/>
        </p:nvPicPr>
        <p:blipFill rotWithShape="1">
          <a:blip r:embed="rId3" cstate="email">
            <a:alphaModFix amt="19000"/>
            <a:extLst>
              <a:ext uri="{28A0092B-C50C-407E-A947-70E740481C1C}">
                <a14:useLocalDpi xmlns:a14="http://schemas.microsoft.com/office/drawing/2010/main"/>
              </a:ext>
            </a:extLst>
          </a:blip>
          <a:srcRect t="-1"/>
          <a:stretch/>
        </p:blipFill>
        <p:spPr>
          <a:xfrm>
            <a:off x="9526772" y="0"/>
            <a:ext cx="2665228" cy="6858000"/>
          </a:xfrm>
          <a:prstGeom prst="rect">
            <a:avLst/>
          </a:prstGeom>
          <a:noFill/>
          <a:ln>
            <a:noFill/>
          </a:ln>
        </p:spPr>
      </p:pic>
      <p:pic>
        <p:nvPicPr>
          <p:cNvPr id="289" name="Google Shape;289;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202066">
            <a:off x="6281029" y="706646"/>
            <a:ext cx="4468330" cy="5794001"/>
          </a:xfrm>
          <a:prstGeom prst="rect">
            <a:avLst/>
          </a:prstGeom>
          <a:noFill/>
          <a:ln>
            <a:noFill/>
          </a:ln>
        </p:spPr>
      </p:pic>
      <p:pic>
        <p:nvPicPr>
          <p:cNvPr id="290" name="Google Shape;290;p41"/>
          <p:cNvPicPr preferRelativeResize="0"/>
          <p:nvPr/>
        </p:nvPicPr>
        <p:blipFill rotWithShape="1">
          <a:blip r:embed="rId5" cstate="email">
            <a:alphaModFix/>
            <a:extLst>
              <a:ext uri="{28A0092B-C50C-407E-A947-70E740481C1C}">
                <a14:useLocalDpi xmlns:a14="http://schemas.microsoft.com/office/drawing/2010/main"/>
              </a:ext>
            </a:extLst>
          </a:blip>
          <a:srcRect b="45106"/>
          <a:stretch/>
        </p:blipFill>
        <p:spPr>
          <a:xfrm rot="196280">
            <a:off x="6627173" y="1239376"/>
            <a:ext cx="3837504" cy="4560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66D7-BE95-CC46-9117-5734B19BEB40}"/>
              </a:ext>
            </a:extLst>
          </p:cNvPr>
          <p:cNvSpPr>
            <a:spLocks noGrp="1"/>
          </p:cNvSpPr>
          <p:nvPr>
            <p:ph type="title"/>
          </p:nvPr>
        </p:nvSpPr>
        <p:spPr>
          <a:xfrm>
            <a:off x="838200" y="697592"/>
            <a:ext cx="10515600" cy="661035"/>
          </a:xfrm>
        </p:spPr>
        <p:txBody>
          <a:bodyPr/>
          <a:lstStyle/>
          <a:p>
            <a:r>
              <a:rPr lang="en-US"/>
              <a:t>BENEFITS OF NATIONAL NSSLHA MEMBERSHIP</a:t>
            </a:r>
          </a:p>
        </p:txBody>
      </p:sp>
      <p:sp>
        <p:nvSpPr>
          <p:cNvPr id="3" name="Content Placeholder 2">
            <a:extLst>
              <a:ext uri="{FF2B5EF4-FFF2-40B4-BE49-F238E27FC236}">
                <a16:creationId xmlns:a16="http://schemas.microsoft.com/office/drawing/2014/main" id="{7D8032CB-4FF9-0447-BF72-CF92AFCE1A10}"/>
              </a:ext>
            </a:extLst>
          </p:cNvPr>
          <p:cNvSpPr>
            <a:spLocks noGrp="1"/>
          </p:cNvSpPr>
          <p:nvPr>
            <p:ph sz="half" idx="1"/>
          </p:nvPr>
        </p:nvSpPr>
        <p:spPr>
          <a:xfrm>
            <a:off x="820645" y="2306785"/>
            <a:ext cx="3294895" cy="3751112"/>
          </a:xfrm>
        </p:spPr>
        <p:txBody>
          <a:bodyPr>
            <a:normAutofit/>
          </a:bodyPr>
          <a:lstStyle/>
          <a:p>
            <a:pPr marL="285750" indent="-285750" algn="l">
              <a:lnSpc>
                <a:spcPct val="100000"/>
              </a:lnSpc>
              <a:buClr>
                <a:srgbClr val="545554"/>
              </a:buClr>
              <a:buSzPct val="100000"/>
              <a:buFont typeface="Arial" panose="020B0604020202020204" pitchFamily="34" charset="0"/>
              <a:buChar char="•"/>
            </a:pPr>
            <a:r>
              <a:rPr lang="en-US">
                <a:solidFill>
                  <a:srgbClr val="545554"/>
                </a:solidFill>
                <a:ea typeface="Arial"/>
                <a:cs typeface="Arial" panose="020B0604020202020204" pitchFamily="34" charset="0"/>
                <a:sym typeface="Arial"/>
              </a:rPr>
              <a:t>ASHA’s 4 scholarly journals</a:t>
            </a:r>
          </a:p>
          <a:p>
            <a:pPr marL="285750" indent="-285750" algn="l">
              <a:lnSpc>
                <a:spcPct val="100000"/>
              </a:lnSpc>
              <a:buClr>
                <a:srgbClr val="545554"/>
              </a:buClr>
              <a:buSzPct val="100000"/>
              <a:buFont typeface="Arial" panose="020B0604020202020204" pitchFamily="34" charset="0"/>
              <a:buChar char="•"/>
            </a:pPr>
            <a:r>
              <a:rPr lang="en-US" i="1">
                <a:solidFill>
                  <a:srgbClr val="545554"/>
                </a:solidFill>
                <a:ea typeface="Arial"/>
                <a:cs typeface="Arial" panose="020B0604020202020204" pitchFamily="34" charset="0"/>
                <a:sym typeface="Arial"/>
              </a:rPr>
              <a:t>The ASHA Leader</a:t>
            </a:r>
            <a:r>
              <a:rPr lang="en-US">
                <a:solidFill>
                  <a:srgbClr val="545554"/>
                </a:solidFill>
                <a:ea typeface="Arial"/>
                <a:cs typeface="Arial" panose="020B0604020202020204" pitchFamily="34" charset="0"/>
                <a:sym typeface="Arial"/>
              </a:rPr>
              <a:t> (print edition)</a:t>
            </a:r>
            <a:endParaRPr lang="en-US" i="1">
              <a:solidFill>
                <a:srgbClr val="545554"/>
              </a:solidFill>
              <a:ea typeface="Arial"/>
              <a:cs typeface="Arial" panose="020B0604020202020204" pitchFamily="34" charset="0"/>
              <a:sym typeface="Arial"/>
            </a:endParaRPr>
          </a:p>
          <a:p>
            <a:pPr marL="285750" indent="-285750" algn="l">
              <a:lnSpc>
                <a:spcPct val="100000"/>
              </a:lnSpc>
              <a:buClr>
                <a:srgbClr val="545554"/>
              </a:buClr>
              <a:buSzPct val="100000"/>
              <a:buFont typeface="Arial" panose="020B0604020202020204" pitchFamily="34" charset="0"/>
              <a:buChar char="•"/>
            </a:pPr>
            <a:r>
              <a:rPr lang="en-US">
                <a:solidFill>
                  <a:srgbClr val="545554"/>
                </a:solidFill>
                <a:cs typeface="Arial" panose="020B0604020202020204" pitchFamily="34" charset="0"/>
              </a:rPr>
              <a:t>NSSLHA and ASHA staff for any subject—the professions, clinical fellowships, ethics, and more</a:t>
            </a:r>
          </a:p>
        </p:txBody>
      </p:sp>
      <p:sp>
        <p:nvSpPr>
          <p:cNvPr id="6" name="Text Placeholder 5">
            <a:extLst>
              <a:ext uri="{FF2B5EF4-FFF2-40B4-BE49-F238E27FC236}">
                <a16:creationId xmlns:a16="http://schemas.microsoft.com/office/drawing/2014/main" id="{D1F292ED-3666-2D49-8969-1A3E635B26CC}"/>
              </a:ext>
            </a:extLst>
          </p:cNvPr>
          <p:cNvSpPr>
            <a:spLocks noGrp="1"/>
          </p:cNvSpPr>
          <p:nvPr>
            <p:ph type="body" sz="quarter" idx="14"/>
          </p:nvPr>
        </p:nvSpPr>
        <p:spPr>
          <a:xfrm>
            <a:off x="4591817" y="1835023"/>
            <a:ext cx="3294896" cy="710757"/>
          </a:xfrm>
        </p:spPr>
        <p:txBody>
          <a:bodyPr>
            <a:normAutofit/>
          </a:bodyPr>
          <a:lstStyle/>
          <a:p>
            <a:pPr algn="l"/>
            <a:r>
              <a:rPr lang="en-US">
                <a:solidFill>
                  <a:schemeClr val="accent1"/>
                </a:solidFill>
              </a:rPr>
              <a:t>MONEY SAVING DISCOUNTS</a:t>
            </a:r>
          </a:p>
        </p:txBody>
      </p:sp>
      <p:sp>
        <p:nvSpPr>
          <p:cNvPr id="7" name="Content Placeholder 6">
            <a:extLst>
              <a:ext uri="{FF2B5EF4-FFF2-40B4-BE49-F238E27FC236}">
                <a16:creationId xmlns:a16="http://schemas.microsoft.com/office/drawing/2014/main" id="{44E5563F-AE95-6942-B9A6-208E1DFEA8FB}"/>
              </a:ext>
            </a:extLst>
          </p:cNvPr>
          <p:cNvSpPr>
            <a:spLocks noGrp="1"/>
          </p:cNvSpPr>
          <p:nvPr>
            <p:ph sz="half" idx="15"/>
          </p:nvPr>
        </p:nvSpPr>
        <p:spPr>
          <a:xfrm>
            <a:off x="8362988" y="2306785"/>
            <a:ext cx="3087797" cy="2594416"/>
          </a:xfrm>
        </p:spPr>
        <p:txBody>
          <a:bodyPr>
            <a:normAutofit/>
          </a:bodyPr>
          <a:lstStyle/>
          <a:p>
            <a:pPr marL="285750" indent="-285750" algn="l">
              <a:lnSpc>
                <a:spcPct val="100000"/>
              </a:lnSpc>
              <a:buFont typeface="Arial" panose="020B0604020202020204" pitchFamily="34" charset="0"/>
              <a:buChar char="•"/>
            </a:pPr>
            <a:r>
              <a:rPr lang="en-US" dirty="0"/>
              <a:t>Scholarships </a:t>
            </a:r>
            <a:br>
              <a:rPr lang="en-US" dirty="0"/>
            </a:br>
            <a:r>
              <a:rPr lang="en-US" dirty="0"/>
              <a:t>(undergrad and grad)</a:t>
            </a:r>
          </a:p>
          <a:p>
            <a:pPr marL="285750" indent="-285750" algn="l">
              <a:lnSpc>
                <a:spcPct val="100000"/>
              </a:lnSpc>
              <a:buFont typeface="Arial" panose="020B0604020202020204" pitchFamily="34" charset="0"/>
              <a:buChar char="•"/>
            </a:pPr>
            <a:r>
              <a:rPr lang="en-US" dirty="0"/>
              <a:t>Member Honors </a:t>
            </a:r>
            <a:br>
              <a:rPr lang="en-US" dirty="0"/>
            </a:br>
            <a:r>
              <a:rPr lang="en-US" dirty="0"/>
              <a:t>(cash awards)</a:t>
            </a:r>
          </a:p>
          <a:p>
            <a:pPr marL="285750" indent="-285750" algn="l">
              <a:lnSpc>
                <a:spcPct val="100000"/>
              </a:lnSpc>
              <a:buFont typeface="Arial" panose="020B0604020202020204" pitchFamily="34" charset="0"/>
              <a:buChar char="•"/>
            </a:pPr>
            <a:r>
              <a:rPr lang="en-US" dirty="0"/>
              <a:t>Advocacy</a:t>
            </a:r>
          </a:p>
          <a:p>
            <a:pPr marL="285750" indent="-285750" algn="l">
              <a:lnSpc>
                <a:spcPct val="100000"/>
              </a:lnSpc>
              <a:buFont typeface="Arial" panose="020B0604020202020204" pitchFamily="34" charset="0"/>
              <a:buChar char="•"/>
            </a:pPr>
            <a:r>
              <a:rPr lang="en-US" dirty="0"/>
              <a:t>Leadership</a:t>
            </a:r>
          </a:p>
          <a:p>
            <a:pPr marL="285750" indent="-285750" algn="l">
              <a:lnSpc>
                <a:spcPct val="100000"/>
              </a:lnSpc>
              <a:buFont typeface="Arial" panose="020B0604020202020204" pitchFamily="34" charset="0"/>
              <a:buChar char="•"/>
            </a:pPr>
            <a:r>
              <a:rPr lang="en-US" dirty="0"/>
              <a:t>Networking</a:t>
            </a:r>
          </a:p>
        </p:txBody>
      </p:sp>
      <p:sp>
        <p:nvSpPr>
          <p:cNvPr id="21" name="Content Placeholder 2">
            <a:extLst>
              <a:ext uri="{FF2B5EF4-FFF2-40B4-BE49-F238E27FC236}">
                <a16:creationId xmlns:a16="http://schemas.microsoft.com/office/drawing/2014/main" id="{9784092F-C95D-436D-B383-9E6B80B53805}"/>
              </a:ext>
            </a:extLst>
          </p:cNvPr>
          <p:cNvSpPr txBox="1">
            <a:spLocks/>
          </p:cNvSpPr>
          <p:nvPr/>
        </p:nvSpPr>
        <p:spPr>
          <a:xfrm>
            <a:off x="4591818" y="2313968"/>
            <a:ext cx="3294896" cy="4097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NSSLHA to ASHA Conversion Discount (save $250)</a:t>
            </a:r>
          </a:p>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Reduced Convention Registration (over 50% off)</a:t>
            </a:r>
          </a:p>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SIG Discount (save $35)</a:t>
            </a:r>
          </a:p>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Liability insurance</a:t>
            </a:r>
          </a:p>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Discounts on movies, concert tickets, travel, food delivery, office supplies, and more</a:t>
            </a:r>
          </a:p>
          <a:p>
            <a:pPr marL="285750" marR="0" lvl="0" indent="-285750" algn="l" defTabSz="914400" rtl="0" eaLnBrk="1" fontAlgn="auto" latinLnBrk="0" hangingPunct="1">
              <a:lnSpc>
                <a:spcPct val="100000"/>
              </a:lnSpc>
              <a:spcBef>
                <a:spcPts val="1000"/>
              </a:spcBef>
              <a:spcAft>
                <a:spcPts val="0"/>
              </a:spcAft>
              <a:buClr>
                <a:srgbClr val="545554"/>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545554"/>
                </a:solidFill>
                <a:effectLst/>
                <a:uLnTx/>
                <a:uFillTx/>
                <a:latin typeface="Calibri" panose="020F0502020204030204"/>
                <a:ea typeface="Arial"/>
                <a:cs typeface="Arial" panose="020B0604020202020204" pitchFamily="34" charset="0"/>
                <a:sym typeface="Arial"/>
              </a:rPr>
              <a:t>Discounts on products and publications through the ASHA Store</a:t>
            </a:r>
          </a:p>
        </p:txBody>
      </p:sp>
      <p:sp>
        <p:nvSpPr>
          <p:cNvPr id="14" name="Text Placeholder 5">
            <a:extLst>
              <a:ext uri="{FF2B5EF4-FFF2-40B4-BE49-F238E27FC236}">
                <a16:creationId xmlns:a16="http://schemas.microsoft.com/office/drawing/2014/main" id="{0DD4F5F8-7C8A-8046-AA26-84E9FA2AAF0C}"/>
              </a:ext>
            </a:extLst>
          </p:cNvPr>
          <p:cNvSpPr txBox="1">
            <a:spLocks/>
          </p:cNvSpPr>
          <p:nvPr/>
        </p:nvSpPr>
        <p:spPr>
          <a:xfrm>
            <a:off x="820646" y="1835022"/>
            <a:ext cx="3294896" cy="7107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E56954"/>
                </a:solidFill>
                <a:effectLst/>
                <a:uLnTx/>
                <a:uFillTx/>
                <a:latin typeface="Calibri" panose="020F0502020204030204"/>
                <a:ea typeface="+mn-ea"/>
                <a:cs typeface="+mn-cs"/>
              </a:rPr>
              <a:t>ACADEMIC RESOURCES</a:t>
            </a:r>
          </a:p>
        </p:txBody>
      </p:sp>
      <p:sp>
        <p:nvSpPr>
          <p:cNvPr id="15" name="Text Placeholder 5">
            <a:extLst>
              <a:ext uri="{FF2B5EF4-FFF2-40B4-BE49-F238E27FC236}">
                <a16:creationId xmlns:a16="http://schemas.microsoft.com/office/drawing/2014/main" id="{BBA55B38-A8E1-7941-8F3E-62F688E34769}"/>
              </a:ext>
            </a:extLst>
          </p:cNvPr>
          <p:cNvSpPr txBox="1">
            <a:spLocks/>
          </p:cNvSpPr>
          <p:nvPr/>
        </p:nvSpPr>
        <p:spPr>
          <a:xfrm>
            <a:off x="8362988" y="1835021"/>
            <a:ext cx="3294896" cy="7107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E56954"/>
                </a:solidFill>
                <a:effectLst/>
                <a:uLnTx/>
                <a:uFillTx/>
                <a:latin typeface="Calibri" panose="020F0502020204030204"/>
                <a:ea typeface="+mn-ea"/>
                <a:cs typeface="+mn-cs"/>
              </a:rPr>
              <a:t>OPPORTUNITIES</a:t>
            </a:r>
          </a:p>
        </p:txBody>
      </p:sp>
    </p:spTree>
    <p:extLst>
      <p:ext uri="{BB962C8B-B14F-4D97-AF65-F5344CB8AC3E}">
        <p14:creationId xmlns:p14="http://schemas.microsoft.com/office/powerpoint/2010/main" val="731843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16E16B0-A9B8-3C40-B5BB-2FBB756ABEDA}"/>
              </a:ext>
            </a:extLst>
          </p:cNvPr>
          <p:cNvSpPr txBox="1">
            <a:spLocks/>
          </p:cNvSpPr>
          <p:nvPr/>
        </p:nvSpPr>
        <p:spPr>
          <a:xfrm>
            <a:off x="764864" y="380633"/>
            <a:ext cx="5521701" cy="6777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4546A"/>
                </a:solidFill>
                <a:effectLst/>
                <a:uLnTx/>
                <a:uFillTx/>
                <a:latin typeface="Calibri Light" panose="020F0302020204030204"/>
                <a:ea typeface="+mj-ea"/>
                <a:cs typeface="Arial" panose="020B0604020202020204" pitchFamily="34" charset="0"/>
              </a:rPr>
              <a:t>Clinical Resources </a:t>
            </a:r>
          </a:p>
        </p:txBody>
      </p:sp>
      <p:sp>
        <p:nvSpPr>
          <p:cNvPr id="10" name="Content Placeholder 1">
            <a:extLst>
              <a:ext uri="{FF2B5EF4-FFF2-40B4-BE49-F238E27FC236}">
                <a16:creationId xmlns:a16="http://schemas.microsoft.com/office/drawing/2014/main" id="{7E2AF84E-9A2D-554F-88F2-2247CBB25C3C}"/>
              </a:ext>
            </a:extLst>
          </p:cNvPr>
          <p:cNvSpPr txBox="1">
            <a:spLocks/>
          </p:cNvSpPr>
          <p:nvPr/>
        </p:nvSpPr>
        <p:spPr>
          <a:xfrm>
            <a:off x="633628" y="1378686"/>
            <a:ext cx="3494902" cy="5479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56954"/>
                </a:solidFill>
                <a:effectLst/>
                <a:uLnTx/>
                <a:uFillTx/>
                <a:latin typeface="Calibri Light" panose="020F0302020204030204"/>
                <a:ea typeface="+mn-ea"/>
                <a:cs typeface="+mn-cs"/>
              </a:rPr>
              <a:t>Access to Academic Journals:</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American Journal of Audiology</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American Journal of Speech-Language Pathology</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Journal of Speech, Language, and Hearing Research</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Language, Speech, and Hearing Services in Schools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56954"/>
              </a:solidFill>
              <a:effectLst/>
              <a:uLnTx/>
              <a:uFillTx/>
              <a:latin typeface="Calibri Light" panose="020F0302020204030204"/>
              <a:ea typeface="+mn-ea"/>
              <a:cs typeface="+mn-cs"/>
            </a:endParaRPr>
          </a:p>
        </p:txBody>
      </p:sp>
      <p:pic>
        <p:nvPicPr>
          <p:cNvPr id="11" name="Picture 10">
            <a:extLst>
              <a:ext uri="{FF2B5EF4-FFF2-40B4-BE49-F238E27FC236}">
                <a16:creationId xmlns:a16="http://schemas.microsoft.com/office/drawing/2014/main" id="{6EFEBC4A-4B46-6A47-9CD0-3AF0E82A2B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90046" y="0"/>
            <a:ext cx="7380912" cy="6858000"/>
          </a:xfrm>
          <a:prstGeom prst="rect">
            <a:avLst/>
          </a:prstGeom>
        </p:spPr>
      </p:pic>
      <p:pic>
        <p:nvPicPr>
          <p:cNvPr id="12" name="Picture 11">
            <a:extLst>
              <a:ext uri="{FF2B5EF4-FFF2-40B4-BE49-F238E27FC236}">
                <a16:creationId xmlns:a16="http://schemas.microsoft.com/office/drawing/2014/main" id="{DB26A542-DCC0-6A4D-B5EC-9AAE06A20427}"/>
              </a:ext>
            </a:extLst>
          </p:cNvPr>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10938410" y="0"/>
            <a:ext cx="1253590" cy="6858000"/>
          </a:xfrm>
          <a:prstGeom prst="rect">
            <a:avLst/>
          </a:prstGeom>
        </p:spPr>
      </p:pic>
    </p:spTree>
    <p:extLst>
      <p:ext uri="{BB962C8B-B14F-4D97-AF65-F5344CB8AC3E}">
        <p14:creationId xmlns:p14="http://schemas.microsoft.com/office/powerpoint/2010/main" val="2595913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itting on top of a table&#10;&#10;Description automatically generated">
            <a:extLst>
              <a:ext uri="{FF2B5EF4-FFF2-40B4-BE49-F238E27FC236}">
                <a16:creationId xmlns:a16="http://schemas.microsoft.com/office/drawing/2014/main" id="{B545437E-6752-164E-8EAA-FBA98CFBC6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8103" y="0"/>
            <a:ext cx="7380912" cy="6858000"/>
          </a:xfrm>
          <a:prstGeom prst="rect">
            <a:avLst/>
          </a:prstGeom>
        </p:spPr>
      </p:pic>
      <p:pic>
        <p:nvPicPr>
          <p:cNvPr id="11" name="Picture 10">
            <a:extLst>
              <a:ext uri="{FF2B5EF4-FFF2-40B4-BE49-F238E27FC236}">
                <a16:creationId xmlns:a16="http://schemas.microsoft.com/office/drawing/2014/main" id="{7B3C3122-A74F-A245-B046-68642C1CD9A6}"/>
              </a:ext>
            </a:extLst>
          </p:cNvPr>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10938410" y="0"/>
            <a:ext cx="1253590" cy="6858000"/>
          </a:xfrm>
          <a:prstGeom prst="rect">
            <a:avLst/>
          </a:prstGeom>
        </p:spPr>
      </p:pic>
      <p:sp>
        <p:nvSpPr>
          <p:cNvPr id="9" name="Title 3">
            <a:extLst>
              <a:ext uri="{FF2B5EF4-FFF2-40B4-BE49-F238E27FC236}">
                <a16:creationId xmlns:a16="http://schemas.microsoft.com/office/drawing/2014/main" id="{416E16B0-A9B8-3C40-B5BB-2FBB756ABEDA}"/>
              </a:ext>
            </a:extLst>
          </p:cNvPr>
          <p:cNvSpPr txBox="1">
            <a:spLocks/>
          </p:cNvSpPr>
          <p:nvPr/>
        </p:nvSpPr>
        <p:spPr>
          <a:xfrm>
            <a:off x="386492" y="719483"/>
            <a:ext cx="5521701" cy="6777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4546A"/>
                </a:solidFill>
                <a:effectLst/>
                <a:uLnTx/>
                <a:uFillTx/>
                <a:latin typeface="Calibri Light" panose="020F0302020204030204"/>
                <a:ea typeface="+mj-ea"/>
                <a:cs typeface="Arial" panose="020B0604020202020204" pitchFamily="34" charset="0"/>
              </a:rPr>
              <a:t>Clinical Resources </a:t>
            </a:r>
          </a:p>
        </p:txBody>
      </p:sp>
      <p:sp>
        <p:nvSpPr>
          <p:cNvPr id="10" name="Content Placeholder 1">
            <a:extLst>
              <a:ext uri="{FF2B5EF4-FFF2-40B4-BE49-F238E27FC236}">
                <a16:creationId xmlns:a16="http://schemas.microsoft.com/office/drawing/2014/main" id="{7E2AF84E-9A2D-554F-88F2-2247CBB25C3C}"/>
              </a:ext>
            </a:extLst>
          </p:cNvPr>
          <p:cNvSpPr txBox="1">
            <a:spLocks/>
          </p:cNvSpPr>
          <p:nvPr/>
        </p:nvSpPr>
        <p:spPr>
          <a:xfrm>
            <a:off x="359477" y="1378686"/>
            <a:ext cx="4212523" cy="5479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56954"/>
                </a:solidFill>
                <a:effectLst/>
                <a:uLnTx/>
                <a:uFillTx/>
                <a:latin typeface="Calibri Light" panose="020F0302020204030204"/>
                <a:ea typeface="+mn-ea"/>
                <a:cs typeface="+mn-cs"/>
              </a:rPr>
              <a:t>Access to Practice Portal: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Is an easy-to-navigate tool</a:t>
            </a:r>
            <a:endParaRPr kumimoji="0" lang="en-US" sz="2000" b="0" i="0" u="none" strike="noStrike" kern="1200" cap="none" spc="0" normalizeH="0" baseline="0" noProof="0" dirty="0">
              <a:ln>
                <a:noFill/>
              </a:ln>
              <a:solidFill>
                <a:srgbClr val="3F4444"/>
              </a:solidFill>
              <a:effectLst/>
              <a:uLnTx/>
              <a:uFillTx/>
              <a:latin typeface="Calibri Light" panose="020F0302020204030204"/>
              <a:ea typeface="+mn-ea"/>
              <a:cs typeface="+mn-cs"/>
              <a:sym typeface="Aria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s a collection of essential resources for students and professionals</a:t>
            </a:r>
            <a:endParaRPr kumimoji="0" lang="en-US" sz="2000" b="0" i="0" u="none" strike="noStrike" kern="1200" cap="none" spc="0" normalizeH="0" baseline="0" noProof="0" dirty="0">
              <a:ln>
                <a:noFill/>
              </a:ln>
              <a:solidFill>
                <a:srgbClr val="3F4444"/>
              </a:solidFill>
              <a:effectLst/>
              <a:uLnTx/>
              <a:uFillTx/>
              <a:latin typeface="Calibri Light" panose="020F0302020204030204"/>
              <a:ea typeface="+mn-ea"/>
              <a:cs typeface="+mn-cs"/>
              <a:sym typeface="Aria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Covers both clinical topics and professional issues</a:t>
            </a:r>
            <a:endParaRPr kumimoji="0" lang="en-US" sz="2000" b="0" i="0" u="none" strike="noStrike" kern="1200" cap="none" spc="0" normalizeH="0" baseline="0" noProof="0" dirty="0">
              <a:ln>
                <a:noFill/>
              </a:ln>
              <a:solidFill>
                <a:srgbClr val="3F4444"/>
              </a:solidFill>
              <a:effectLst/>
              <a:uLnTx/>
              <a:uFillTx/>
              <a:latin typeface="Calibri Light" panose="020F0302020204030204"/>
              <a:ea typeface="+mn-ea"/>
              <a:cs typeface="+mn-cs"/>
              <a:sym typeface="Aria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rPr>
              <a:t>Is constantly evolving as new topics are suggested</a:t>
            </a:r>
            <a:endParaRPr kumimoji="0" lang="en-US" sz="2400" b="0" i="0" u="none" strike="noStrike" kern="1200" cap="none" spc="0" normalizeH="0" baseline="0" noProof="0" dirty="0">
              <a:ln>
                <a:noFill/>
              </a:ln>
              <a:solidFill>
                <a:srgbClr val="3F4444"/>
              </a:solidFill>
              <a:effectLst/>
              <a:uLnTx/>
              <a:uFillTx/>
              <a:latin typeface="Calibri Light" panose="020F0302020204030204"/>
              <a:ea typeface="Arial"/>
              <a:cs typeface="Arial"/>
              <a:sym typeface="Arial"/>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56954"/>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30371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B4AF-F987-814C-A1A1-D2D69BC68F41}"/>
              </a:ext>
            </a:extLst>
          </p:cNvPr>
          <p:cNvSpPr>
            <a:spLocks noGrp="1"/>
          </p:cNvSpPr>
          <p:nvPr>
            <p:ph type="title"/>
          </p:nvPr>
        </p:nvSpPr>
        <p:spPr/>
        <p:txBody>
          <a:bodyPr/>
          <a:lstStyle/>
          <a:p>
            <a:r>
              <a:rPr lang="en-US" dirty="0"/>
              <a:t>SPECIAL INTEREST GROUPS (SIGs)</a:t>
            </a:r>
          </a:p>
        </p:txBody>
      </p:sp>
      <p:sp>
        <p:nvSpPr>
          <p:cNvPr id="4" name="Text Placeholder 3">
            <a:extLst>
              <a:ext uri="{FF2B5EF4-FFF2-40B4-BE49-F238E27FC236}">
                <a16:creationId xmlns:a16="http://schemas.microsoft.com/office/drawing/2014/main" id="{A1FEDA11-3ACC-BA4D-A066-A108C37BB45E}"/>
              </a:ext>
            </a:extLst>
          </p:cNvPr>
          <p:cNvSpPr>
            <a:spLocks noGrp="1"/>
          </p:cNvSpPr>
          <p:nvPr>
            <p:ph type="body" sz="half" idx="2"/>
          </p:nvPr>
        </p:nvSpPr>
        <p:spPr/>
        <p:txBody>
          <a:bodyPr>
            <a:normAutofit fontScale="85000" lnSpcReduction="20000"/>
          </a:bodyPr>
          <a:lstStyle/>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pPr>
              <a:lnSpc>
                <a:spcPct val="120000"/>
              </a:lnSpc>
            </a:pPr>
            <a:r>
              <a:rPr lang="en-US" sz="2000">
                <a:latin typeface="Arial" panose="020B0604020202020204" pitchFamily="34" charset="0"/>
                <a:ea typeface="Arial"/>
                <a:cs typeface="Arial" panose="020B0604020202020204" pitchFamily="34" charset="0"/>
                <a:sym typeface="Arial"/>
              </a:rPr>
              <a:t>NATIONAL NSSLHA MEMBERS CAN JOIN SIGS FOR JUST $10!</a:t>
            </a:r>
          </a:p>
          <a:p>
            <a:pPr>
              <a:lnSpc>
                <a:spcPct val="120000"/>
              </a:lnSpc>
            </a:pPr>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endParaRPr lang="en-US" sz="2000">
              <a:latin typeface="Arial" panose="020B0604020202020204" pitchFamily="34" charset="0"/>
              <a:ea typeface="Arial"/>
              <a:cs typeface="Arial" panose="020B0604020202020204" pitchFamily="34" charset="0"/>
              <a:sym typeface="Arial"/>
            </a:endParaRPr>
          </a:p>
          <a:p>
            <a:r>
              <a:rPr lang="en-US" sz="2000">
                <a:latin typeface="Arial" panose="020B0604020202020204" pitchFamily="34" charset="0"/>
                <a:ea typeface="Arial"/>
                <a:cs typeface="Arial" panose="020B0604020202020204" pitchFamily="34" charset="0"/>
                <a:sym typeface="Arial"/>
              </a:rPr>
              <a:t>asha.org/sig</a:t>
            </a:r>
          </a:p>
          <a:p>
            <a:endParaRPr lang="en-US" sz="2000"/>
          </a:p>
        </p:txBody>
      </p:sp>
      <p:sp>
        <p:nvSpPr>
          <p:cNvPr id="21" name="TextBox 20">
            <a:extLst>
              <a:ext uri="{FF2B5EF4-FFF2-40B4-BE49-F238E27FC236}">
                <a16:creationId xmlns:a16="http://schemas.microsoft.com/office/drawing/2014/main" id="{17D5BCF5-7934-584A-D99A-A8C4D8038CED}"/>
              </a:ext>
            </a:extLst>
          </p:cNvPr>
          <p:cNvSpPr txBox="1"/>
          <p:nvPr/>
        </p:nvSpPr>
        <p:spPr>
          <a:xfrm>
            <a:off x="4983332" y="449262"/>
            <a:ext cx="7005158" cy="6986528"/>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545554"/>
                </a:solidFill>
              </a:rPr>
              <a:t>SIG 1: Language Learning and Education</a:t>
            </a:r>
          </a:p>
          <a:p>
            <a:pPr marL="342900" indent="-342900">
              <a:buFont typeface="Arial" panose="020B0604020202020204" pitchFamily="34" charset="0"/>
              <a:buChar char="•"/>
            </a:pPr>
            <a:r>
              <a:rPr lang="en-US" sz="2000" dirty="0">
                <a:solidFill>
                  <a:srgbClr val="545554"/>
                </a:solidFill>
              </a:rPr>
              <a:t>SIG 2: Neurogenic Communication Disorders</a:t>
            </a:r>
          </a:p>
          <a:p>
            <a:pPr marL="342900" indent="-342900">
              <a:buFont typeface="Arial" panose="020B0604020202020204" pitchFamily="34" charset="0"/>
              <a:buChar char="•"/>
            </a:pPr>
            <a:r>
              <a:rPr lang="en-US" sz="2000" dirty="0">
                <a:solidFill>
                  <a:srgbClr val="545554"/>
                </a:solidFill>
              </a:rPr>
              <a:t>SIG 3: Voice and Upper Airway Disorders</a:t>
            </a:r>
          </a:p>
          <a:p>
            <a:pPr marL="342900" indent="-342900">
              <a:buFont typeface="Arial" panose="020B0604020202020204" pitchFamily="34" charset="0"/>
              <a:buChar char="•"/>
            </a:pPr>
            <a:r>
              <a:rPr lang="en-US" sz="2000" dirty="0">
                <a:solidFill>
                  <a:srgbClr val="545554"/>
                </a:solidFill>
              </a:rPr>
              <a:t>SIG 4: Fluency and Fluency Disorders</a:t>
            </a:r>
          </a:p>
          <a:p>
            <a:pPr marL="342900" indent="-342900">
              <a:buFont typeface="Arial" panose="020B0604020202020204" pitchFamily="34" charset="0"/>
              <a:buChar char="•"/>
            </a:pPr>
            <a:r>
              <a:rPr lang="en-US" sz="2000" dirty="0">
                <a:solidFill>
                  <a:srgbClr val="545554"/>
                </a:solidFill>
              </a:rPr>
              <a:t>SIG 5: Craniofacial and Velopharyngeal Disorders</a:t>
            </a:r>
          </a:p>
          <a:p>
            <a:pPr marL="342900" indent="-342900">
              <a:buFont typeface="Arial" panose="020B0604020202020204" pitchFamily="34" charset="0"/>
              <a:buChar char="•"/>
            </a:pPr>
            <a:r>
              <a:rPr lang="en-US" sz="2000" dirty="0">
                <a:solidFill>
                  <a:srgbClr val="545554"/>
                </a:solidFill>
              </a:rPr>
              <a:t>SIG 6: Hearing and Hearing Disorders: Research and Diagnosis</a:t>
            </a:r>
          </a:p>
          <a:p>
            <a:pPr marL="342900" indent="-342900">
              <a:buFont typeface="Arial" panose="020B0604020202020204" pitchFamily="34" charset="0"/>
              <a:buChar char="•"/>
            </a:pPr>
            <a:r>
              <a:rPr lang="en-US" sz="2000" dirty="0">
                <a:solidFill>
                  <a:srgbClr val="545554"/>
                </a:solidFill>
              </a:rPr>
              <a:t>SIG 7: Aural Rehabilitation and Its Instrumentation</a:t>
            </a:r>
          </a:p>
          <a:p>
            <a:pPr marL="342900" indent="-342900">
              <a:buFont typeface="Arial" panose="020B0604020202020204" pitchFamily="34" charset="0"/>
              <a:buChar char="•"/>
            </a:pPr>
            <a:r>
              <a:rPr lang="en-US" sz="2000" dirty="0">
                <a:solidFill>
                  <a:srgbClr val="545554"/>
                </a:solidFill>
              </a:rPr>
              <a:t>SIG 8: Audiology and Public Health</a:t>
            </a:r>
          </a:p>
          <a:p>
            <a:pPr marL="342900" indent="-342900">
              <a:buFont typeface="Arial" panose="020B0604020202020204" pitchFamily="34" charset="0"/>
              <a:buChar char="•"/>
            </a:pPr>
            <a:r>
              <a:rPr lang="en-US" sz="2000" dirty="0">
                <a:solidFill>
                  <a:srgbClr val="545554"/>
                </a:solidFill>
              </a:rPr>
              <a:t>SIG 9: Hearing and Hearing Disorders </a:t>
            </a:r>
            <a:br>
              <a:rPr lang="en-US" sz="2000" dirty="0">
                <a:solidFill>
                  <a:srgbClr val="545554"/>
                </a:solidFill>
              </a:rPr>
            </a:br>
            <a:r>
              <a:rPr lang="en-US" sz="2000" dirty="0">
                <a:solidFill>
                  <a:srgbClr val="545554"/>
                </a:solidFill>
              </a:rPr>
              <a:t>in Childhood</a:t>
            </a:r>
          </a:p>
          <a:p>
            <a:pPr marL="342900" indent="-342900">
              <a:buFont typeface="Arial" panose="020B0604020202020204" pitchFamily="34" charset="0"/>
              <a:buChar char="•"/>
            </a:pPr>
            <a:r>
              <a:rPr lang="en-US" sz="2000" dirty="0">
                <a:solidFill>
                  <a:srgbClr val="545554"/>
                </a:solidFill>
              </a:rPr>
              <a:t>SIG 10: Issues in Higher Education</a:t>
            </a:r>
          </a:p>
          <a:p>
            <a:pPr marL="342900" indent="-342900">
              <a:buFont typeface="Arial" panose="020B0604020202020204" pitchFamily="34" charset="0"/>
              <a:buChar char="•"/>
            </a:pPr>
            <a:r>
              <a:rPr lang="en-US" sz="2000" dirty="0">
                <a:solidFill>
                  <a:srgbClr val="545554"/>
                </a:solidFill>
              </a:rPr>
              <a:t>SIG 11: Administration and Supervision</a:t>
            </a:r>
          </a:p>
          <a:p>
            <a:pPr marL="342900" indent="-342900">
              <a:buFont typeface="Arial" panose="020B0604020202020204" pitchFamily="34" charset="0"/>
              <a:buChar char="•"/>
            </a:pPr>
            <a:r>
              <a:rPr lang="en-US" sz="2000" dirty="0">
                <a:solidFill>
                  <a:srgbClr val="545554"/>
                </a:solidFill>
              </a:rPr>
              <a:t>SIG 14: Cultural and Linguistic Diversity</a:t>
            </a:r>
          </a:p>
          <a:p>
            <a:pPr marL="342900" indent="-342900">
              <a:buFont typeface="Arial" panose="020B0604020202020204" pitchFamily="34" charset="0"/>
              <a:buChar char="•"/>
            </a:pPr>
            <a:r>
              <a:rPr lang="en-US" sz="2000" dirty="0">
                <a:solidFill>
                  <a:srgbClr val="545554"/>
                </a:solidFill>
              </a:rPr>
              <a:t>SIG 15: Gerontology</a:t>
            </a:r>
          </a:p>
          <a:p>
            <a:pPr marL="342900" indent="-342900">
              <a:buFont typeface="Arial" panose="020B0604020202020204" pitchFamily="34" charset="0"/>
              <a:buChar char="•"/>
            </a:pPr>
            <a:r>
              <a:rPr lang="en-US" sz="2000" dirty="0">
                <a:solidFill>
                  <a:srgbClr val="545554"/>
                </a:solidFill>
              </a:rPr>
              <a:t>SIG 16: School-Based Issues</a:t>
            </a:r>
          </a:p>
          <a:p>
            <a:pPr marL="342900" indent="-342900">
              <a:buFont typeface="Arial" panose="020B0604020202020204" pitchFamily="34" charset="0"/>
              <a:buChar char="•"/>
            </a:pPr>
            <a:r>
              <a:rPr lang="en-US" sz="2000" dirty="0">
                <a:solidFill>
                  <a:srgbClr val="545554"/>
                </a:solidFill>
              </a:rPr>
              <a:t>SIG 17: Global Issues in Communication Sciences and Related Disorders</a:t>
            </a:r>
          </a:p>
          <a:p>
            <a:pPr marL="342900" indent="-342900">
              <a:buFont typeface="Arial" panose="020B0604020202020204" pitchFamily="34" charset="0"/>
              <a:buChar char="•"/>
            </a:pPr>
            <a:r>
              <a:rPr lang="en-US" sz="2000" dirty="0">
                <a:solidFill>
                  <a:srgbClr val="545554"/>
                </a:solidFill>
              </a:rPr>
              <a:t>SIG 18: Telepractice</a:t>
            </a:r>
          </a:p>
          <a:p>
            <a:pPr marL="342900" indent="-342900">
              <a:buFont typeface="Arial" panose="020B0604020202020204" pitchFamily="34" charset="0"/>
              <a:buChar char="•"/>
            </a:pPr>
            <a:r>
              <a:rPr lang="en-US" sz="2000" dirty="0">
                <a:solidFill>
                  <a:srgbClr val="545554"/>
                </a:solidFill>
              </a:rPr>
              <a:t>SIG 19: Speech Science</a:t>
            </a:r>
          </a:p>
          <a:p>
            <a:pPr marL="342900" indent="-342900">
              <a:buFont typeface="Arial" panose="020B0604020202020204" pitchFamily="34" charset="0"/>
              <a:buChar char="•"/>
            </a:pPr>
            <a:r>
              <a:rPr lang="en-US" sz="2000" dirty="0">
                <a:solidFill>
                  <a:srgbClr val="545554"/>
                </a:solidFill>
              </a:rPr>
              <a:t>SIG 20: Counseling</a:t>
            </a:r>
            <a:endParaRPr lang="en-US" sz="2000" dirty="0"/>
          </a:p>
          <a:p>
            <a:endParaRPr lang="en-US" sz="2400" dirty="0">
              <a:solidFill>
                <a:srgbClr val="545554"/>
              </a:solidFill>
            </a:endParaRPr>
          </a:p>
          <a:p>
            <a:pPr marL="800100" lvl="1" indent="-342900">
              <a:buFont typeface="Arial" panose="020B0604020202020204" pitchFamily="34" charset="0"/>
              <a:buChar char="•"/>
            </a:pPr>
            <a:endParaRPr lang="en-US" sz="2400" dirty="0">
              <a:solidFill>
                <a:srgbClr val="545554"/>
              </a:solidFill>
            </a:endParaRPr>
          </a:p>
        </p:txBody>
      </p:sp>
    </p:spTree>
    <p:extLst>
      <p:ext uri="{BB962C8B-B14F-4D97-AF65-F5344CB8AC3E}">
        <p14:creationId xmlns:p14="http://schemas.microsoft.com/office/powerpoint/2010/main" val="208986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clothing, indoor&#10;&#10;Description automatically generated">
            <a:extLst>
              <a:ext uri="{FF2B5EF4-FFF2-40B4-BE49-F238E27FC236}">
                <a16:creationId xmlns:a16="http://schemas.microsoft.com/office/drawing/2014/main" id="{C2F81156-2514-6D44-AF10-520386E56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5000" y="0"/>
            <a:ext cx="10287000" cy="6858000"/>
          </a:xfrm>
          <a:prstGeom prst="rect">
            <a:avLst/>
          </a:prstGeom>
        </p:spPr>
      </p:pic>
      <p:pic>
        <p:nvPicPr>
          <p:cNvPr id="9" name="Picture 8">
            <a:extLst>
              <a:ext uri="{FF2B5EF4-FFF2-40B4-BE49-F238E27FC236}">
                <a16:creationId xmlns:a16="http://schemas.microsoft.com/office/drawing/2014/main" id="{2CE4F095-B0CB-0045-9E67-9D8984F1AEAB}"/>
              </a:ext>
            </a:extLst>
          </p:cNvPr>
          <p:cNvPicPr>
            <a:picLocks noChangeAspect="1"/>
          </p:cNvPicPr>
          <p:nvPr/>
        </p:nvPicPr>
        <p:blipFill rotWithShape="1">
          <a:blip r:embed="rId4" cstate="email">
            <a:alphaModFix amt="30000"/>
            <a:extLst>
              <a:ext uri="{28A0092B-C50C-407E-A947-70E740481C1C}">
                <a14:useLocalDpi xmlns:a14="http://schemas.microsoft.com/office/drawing/2010/main"/>
              </a:ext>
            </a:extLst>
          </a:blip>
          <a:srcRect/>
          <a:stretch/>
        </p:blipFill>
        <p:spPr>
          <a:xfrm>
            <a:off x="0" y="6035040"/>
            <a:ext cx="12192000" cy="822960"/>
          </a:xfrm>
          <a:prstGeom prst="rect">
            <a:avLst/>
          </a:prstGeom>
        </p:spPr>
      </p:pic>
      <p:pic>
        <p:nvPicPr>
          <p:cNvPr id="10" name="Picture 9">
            <a:extLst>
              <a:ext uri="{FF2B5EF4-FFF2-40B4-BE49-F238E27FC236}">
                <a16:creationId xmlns:a16="http://schemas.microsoft.com/office/drawing/2014/main" id="{89DBA68C-C12A-1E40-B94F-90FF2EC0F7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212" y="393710"/>
            <a:ext cx="4036423" cy="4036423"/>
          </a:xfrm>
          <a:prstGeom prst="rect">
            <a:avLst/>
          </a:prstGeom>
        </p:spPr>
      </p:pic>
      <p:sp>
        <p:nvSpPr>
          <p:cNvPr id="11" name="Title 2">
            <a:extLst>
              <a:ext uri="{FF2B5EF4-FFF2-40B4-BE49-F238E27FC236}">
                <a16:creationId xmlns:a16="http://schemas.microsoft.com/office/drawing/2014/main" id="{6B66CBB6-23C9-964C-9632-267973D22923}"/>
              </a:ext>
            </a:extLst>
          </p:cNvPr>
          <p:cNvSpPr>
            <a:spLocks noGrp="1"/>
          </p:cNvSpPr>
          <p:nvPr>
            <p:ph type="title"/>
          </p:nvPr>
        </p:nvSpPr>
        <p:spPr>
          <a:xfrm>
            <a:off x="-386939" y="1038496"/>
            <a:ext cx="4583876" cy="1979024"/>
          </a:xfrm>
        </p:spPr>
        <p:txBody>
          <a:bodyPr>
            <a:normAutofit/>
          </a:bodyPr>
          <a:lstStyle/>
          <a:p>
            <a:pPr algn="ctr"/>
            <a:r>
              <a:rPr lang="en-US" sz="4400" b="1" dirty="0"/>
              <a:t>BIG SAVINGS</a:t>
            </a:r>
          </a:p>
        </p:txBody>
      </p:sp>
    </p:spTree>
    <p:extLst>
      <p:ext uri="{BB962C8B-B14F-4D97-AF65-F5344CB8AC3E}">
        <p14:creationId xmlns:p14="http://schemas.microsoft.com/office/powerpoint/2010/main" val="2022335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FAEB0-7DE4-104F-AC98-3B1C01167FA2}"/>
              </a:ext>
            </a:extLst>
          </p:cNvPr>
          <p:cNvSpPr>
            <a:spLocks noGrp="1"/>
          </p:cNvSpPr>
          <p:nvPr>
            <p:ph idx="1"/>
          </p:nvPr>
        </p:nvSpPr>
        <p:spPr>
          <a:xfrm>
            <a:off x="636517" y="4563919"/>
            <a:ext cx="6409251" cy="2790893"/>
          </a:xfrm>
        </p:spPr>
        <p:txBody>
          <a:bodyPr>
            <a:normAutofit/>
          </a:bodyPr>
          <a:lstStyle/>
          <a:p>
            <a:pPr marL="342900" indent="-342900">
              <a:buFont typeface="Arial" panose="020B0604020202020204" pitchFamily="34" charset="0"/>
              <a:buChar char="•"/>
            </a:pPr>
            <a:r>
              <a:rPr lang="en-US" dirty="0">
                <a:solidFill>
                  <a:srgbClr val="545554"/>
                </a:solidFill>
              </a:rPr>
              <a:t>H</a:t>
            </a:r>
            <a:r>
              <a:rPr lang="en-US" sz="2000" dirty="0">
                <a:solidFill>
                  <a:srgbClr val="545554"/>
                </a:solidFill>
              </a:rPr>
              <a:t>old National NSSLHA membership the </a:t>
            </a:r>
            <a:br>
              <a:rPr lang="en-US" sz="2000" dirty="0">
                <a:solidFill>
                  <a:srgbClr val="545554"/>
                </a:solidFill>
              </a:rPr>
            </a:br>
            <a:r>
              <a:rPr lang="en-US" sz="2000" dirty="0">
                <a:solidFill>
                  <a:srgbClr val="545554"/>
                </a:solidFill>
              </a:rPr>
              <a:t>last 2 years of your grad or doctoral program, including at graduation</a:t>
            </a:r>
            <a:r>
              <a:rPr lang="en-US" dirty="0">
                <a:solidFill>
                  <a:srgbClr val="545554"/>
                </a:solidFill>
              </a:rPr>
              <a:t> </a:t>
            </a:r>
          </a:p>
          <a:p>
            <a:pPr marL="342900" indent="-342900">
              <a:buFont typeface="Arial" panose="020B0604020202020204" pitchFamily="34" charset="0"/>
              <a:buChar char="•"/>
            </a:pPr>
            <a:r>
              <a:rPr lang="en-US" dirty="0">
                <a:solidFill>
                  <a:srgbClr val="545554"/>
                </a:solidFill>
              </a:rPr>
              <a:t>Pay for your initial ASHA membership and certification by August 31 up to a year after your graduation date</a:t>
            </a:r>
          </a:p>
          <a:p>
            <a:pPr marL="342900" indent="-342900">
              <a:buFont typeface="Arial" panose="020B0604020202020204" pitchFamily="34" charset="0"/>
              <a:buChar char="•"/>
            </a:pPr>
            <a:r>
              <a:rPr lang="en-US" dirty="0">
                <a:solidFill>
                  <a:srgbClr val="545554"/>
                </a:solidFill>
              </a:rPr>
              <a:t>Sa</a:t>
            </a:r>
            <a:r>
              <a:rPr lang="en-US" sz="2000" dirty="0">
                <a:solidFill>
                  <a:srgbClr val="545554"/>
                </a:solidFill>
              </a:rPr>
              <a:t>ve $250 off initial dues and fees for ASHA membership and certification</a:t>
            </a:r>
          </a:p>
          <a:p>
            <a:endParaRPr lang="en-US" dirty="0">
              <a:solidFill>
                <a:srgbClr val="545554"/>
              </a:solidFill>
            </a:endParaRPr>
          </a:p>
        </p:txBody>
      </p:sp>
      <p:sp>
        <p:nvSpPr>
          <p:cNvPr id="3" name="Title 2">
            <a:extLst>
              <a:ext uri="{FF2B5EF4-FFF2-40B4-BE49-F238E27FC236}">
                <a16:creationId xmlns:a16="http://schemas.microsoft.com/office/drawing/2014/main" id="{361FCD04-CAE4-4C45-962B-4C7A48AB665B}"/>
              </a:ext>
            </a:extLst>
          </p:cNvPr>
          <p:cNvSpPr>
            <a:spLocks noGrp="1"/>
          </p:cNvSpPr>
          <p:nvPr>
            <p:ph type="title"/>
          </p:nvPr>
        </p:nvSpPr>
        <p:spPr>
          <a:xfrm>
            <a:off x="636517" y="3725792"/>
            <a:ext cx="8574158" cy="838127"/>
          </a:xfrm>
        </p:spPr>
        <p:txBody>
          <a:bodyPr/>
          <a:lstStyle/>
          <a:p>
            <a:r>
              <a:rPr lang="en-US" sz="2800" dirty="0">
                <a:cs typeface="Arial" panose="020B0604020202020204" pitchFamily="34" charset="0"/>
              </a:rPr>
              <a:t>NSSLHA TO ASHA CONVERSION DISCOUNT</a:t>
            </a:r>
          </a:p>
        </p:txBody>
      </p:sp>
      <p:pic>
        <p:nvPicPr>
          <p:cNvPr id="5" name="Picture 4">
            <a:extLst>
              <a:ext uri="{FF2B5EF4-FFF2-40B4-BE49-F238E27FC236}">
                <a16:creationId xmlns:a16="http://schemas.microsoft.com/office/drawing/2014/main" id="{27E1EAF0-0219-7043-9353-489F42E108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725792"/>
          </a:xfrm>
          <a:prstGeom prst="rect">
            <a:avLst/>
          </a:prstGeom>
        </p:spPr>
      </p:pic>
      <p:sp>
        <p:nvSpPr>
          <p:cNvPr id="8" name="Rectangle 7">
            <a:extLst>
              <a:ext uri="{FF2B5EF4-FFF2-40B4-BE49-F238E27FC236}">
                <a16:creationId xmlns:a16="http://schemas.microsoft.com/office/drawing/2014/main" id="{E807A2F5-E7D2-7940-8B0B-F2BA7E74726E}"/>
              </a:ext>
            </a:extLst>
          </p:cNvPr>
          <p:cNvSpPr/>
          <p:nvPr/>
        </p:nvSpPr>
        <p:spPr>
          <a:xfrm>
            <a:off x="0" y="0"/>
            <a:ext cx="12192000" cy="3725792"/>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8DFDFE-CF06-0646-8153-2A597A6B8B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132208"/>
            <a:ext cx="12210620" cy="593584"/>
          </a:xfrm>
          <a:prstGeom prst="rect">
            <a:avLst/>
          </a:prstGeom>
        </p:spPr>
      </p:pic>
      <p:pic>
        <p:nvPicPr>
          <p:cNvPr id="9" name="Picture 8">
            <a:extLst>
              <a:ext uri="{FF2B5EF4-FFF2-40B4-BE49-F238E27FC236}">
                <a16:creationId xmlns:a16="http://schemas.microsoft.com/office/drawing/2014/main" id="{CAA3BEAC-06C9-FAF3-D4FC-72744376A6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0905" y="709341"/>
            <a:ext cx="3854578" cy="3854578"/>
          </a:xfrm>
          <a:prstGeom prst="rect">
            <a:avLst/>
          </a:prstGeom>
        </p:spPr>
      </p:pic>
      <p:sp>
        <p:nvSpPr>
          <p:cNvPr id="10" name="TextBox 9">
            <a:extLst>
              <a:ext uri="{FF2B5EF4-FFF2-40B4-BE49-F238E27FC236}">
                <a16:creationId xmlns:a16="http://schemas.microsoft.com/office/drawing/2014/main" id="{C84ACE8F-2570-C55C-8DE4-72694670C9F1}"/>
              </a:ext>
            </a:extLst>
          </p:cNvPr>
          <p:cNvSpPr txBox="1"/>
          <p:nvPr/>
        </p:nvSpPr>
        <p:spPr>
          <a:xfrm>
            <a:off x="8203943" y="1862896"/>
            <a:ext cx="267732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SAVE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$250</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endParaRPr>
          </a:p>
        </p:txBody>
      </p:sp>
      <p:sp>
        <p:nvSpPr>
          <p:cNvPr id="11" name="Rectangle 10">
            <a:extLst>
              <a:ext uri="{FF2B5EF4-FFF2-40B4-BE49-F238E27FC236}">
                <a16:creationId xmlns:a16="http://schemas.microsoft.com/office/drawing/2014/main" id="{15C9EFF3-DE3B-060A-A63A-B5C1A0411FEB}"/>
              </a:ext>
            </a:extLst>
          </p:cNvPr>
          <p:cNvSpPr/>
          <p:nvPr/>
        </p:nvSpPr>
        <p:spPr>
          <a:xfrm>
            <a:off x="7388045" y="4563919"/>
            <a:ext cx="3854578"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545554"/>
              </a:buClr>
              <a:buSzPct val="100000"/>
              <a:buFontTx/>
              <a:buNone/>
              <a:tabLst/>
              <a:defRPr/>
            </a:pPr>
            <a: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t>Class of 2025 –</a:t>
            </a:r>
            <a:b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br>
            <a:b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br>
            <a: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t>That means you need National NSSLHA membership in 2024 and 2025. </a:t>
            </a:r>
            <a:b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br>
            <a:br>
              <a:rPr kumimoji="0" lang="en-US" sz="1600" b="0"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br>
            <a:r>
              <a:rPr kumimoji="0" lang="en-US" sz="1600" b="1" i="0" u="none" strike="noStrike" kern="1200" cap="none" spc="0" normalizeH="0" baseline="0" noProof="0" dirty="0">
                <a:ln>
                  <a:noFill/>
                </a:ln>
                <a:solidFill>
                  <a:srgbClr val="77C5D5">
                    <a:lumMod val="50000"/>
                  </a:srgbClr>
                </a:solidFill>
                <a:effectLst/>
                <a:uLnTx/>
                <a:uFillTx/>
                <a:latin typeface="Arial" panose="020B0604020202020204" pitchFamily="34" charset="0"/>
                <a:ea typeface="Arial"/>
                <a:cs typeface="Arial" panose="020B0604020202020204" pitchFamily="34" charset="0"/>
                <a:sym typeface="Arial"/>
              </a:rPr>
              <a:t>2024 National NSSLHA membership opened in September 2023.</a:t>
            </a:r>
          </a:p>
        </p:txBody>
      </p:sp>
    </p:spTree>
    <p:extLst>
      <p:ext uri="{BB962C8B-B14F-4D97-AF65-F5344CB8AC3E}">
        <p14:creationId xmlns:p14="http://schemas.microsoft.com/office/powerpoint/2010/main" val="3244501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66D7-BE95-CC46-9117-5734B19BEB40}"/>
              </a:ext>
            </a:extLst>
          </p:cNvPr>
          <p:cNvSpPr>
            <a:spLocks noGrp="1"/>
          </p:cNvSpPr>
          <p:nvPr>
            <p:ph type="title"/>
          </p:nvPr>
        </p:nvSpPr>
        <p:spPr>
          <a:xfrm>
            <a:off x="838200" y="552450"/>
            <a:ext cx="10763250" cy="1052627"/>
          </a:xfrm>
        </p:spPr>
        <p:txBody>
          <a:bodyPr>
            <a:normAutofit/>
          </a:bodyPr>
          <a:lstStyle/>
          <a:p>
            <a:r>
              <a:rPr lang="en-US"/>
              <a:t>WHEN TO JOIN NATIONAL NSSLHA</a:t>
            </a:r>
          </a:p>
        </p:txBody>
      </p:sp>
      <p:graphicFrame>
        <p:nvGraphicFramePr>
          <p:cNvPr id="31" name="Table 31">
            <a:extLst>
              <a:ext uri="{FF2B5EF4-FFF2-40B4-BE49-F238E27FC236}">
                <a16:creationId xmlns:a16="http://schemas.microsoft.com/office/drawing/2014/main" id="{DA607B53-57EF-475D-8029-3404E15865F0}"/>
              </a:ext>
            </a:extLst>
          </p:cNvPr>
          <p:cNvGraphicFramePr>
            <a:graphicFrameLocks noGrp="1"/>
          </p:cNvGraphicFramePr>
          <p:nvPr>
            <p:extLst>
              <p:ext uri="{D42A27DB-BD31-4B8C-83A1-F6EECF244321}">
                <p14:modId xmlns:p14="http://schemas.microsoft.com/office/powerpoint/2010/main" val="743548958"/>
              </p:ext>
            </p:extLst>
          </p:nvPr>
        </p:nvGraphicFramePr>
        <p:xfrm>
          <a:off x="333373" y="1957917"/>
          <a:ext cx="11525254" cy="3670210"/>
        </p:xfrm>
        <a:graphic>
          <a:graphicData uri="http://schemas.openxmlformats.org/drawingml/2006/table">
            <a:tbl>
              <a:tblPr firstRow="1" bandRow="1">
                <a:tableStyleId>{5940675A-B579-460E-94D1-54222C63F5DA}</a:tableStyleId>
              </a:tblPr>
              <a:tblGrid>
                <a:gridCol w="886558">
                  <a:extLst>
                    <a:ext uri="{9D8B030D-6E8A-4147-A177-3AD203B41FA5}">
                      <a16:colId xmlns:a16="http://schemas.microsoft.com/office/drawing/2014/main" val="253390968"/>
                    </a:ext>
                  </a:extLst>
                </a:gridCol>
                <a:gridCol w="886558">
                  <a:extLst>
                    <a:ext uri="{9D8B030D-6E8A-4147-A177-3AD203B41FA5}">
                      <a16:colId xmlns:a16="http://schemas.microsoft.com/office/drawing/2014/main" val="1093524274"/>
                    </a:ext>
                  </a:extLst>
                </a:gridCol>
                <a:gridCol w="886558">
                  <a:extLst>
                    <a:ext uri="{9D8B030D-6E8A-4147-A177-3AD203B41FA5}">
                      <a16:colId xmlns:a16="http://schemas.microsoft.com/office/drawing/2014/main" val="769118989"/>
                    </a:ext>
                  </a:extLst>
                </a:gridCol>
                <a:gridCol w="886558">
                  <a:extLst>
                    <a:ext uri="{9D8B030D-6E8A-4147-A177-3AD203B41FA5}">
                      <a16:colId xmlns:a16="http://schemas.microsoft.com/office/drawing/2014/main" val="1523094469"/>
                    </a:ext>
                  </a:extLst>
                </a:gridCol>
                <a:gridCol w="886558">
                  <a:extLst>
                    <a:ext uri="{9D8B030D-6E8A-4147-A177-3AD203B41FA5}">
                      <a16:colId xmlns:a16="http://schemas.microsoft.com/office/drawing/2014/main" val="805229175"/>
                    </a:ext>
                  </a:extLst>
                </a:gridCol>
                <a:gridCol w="886558">
                  <a:extLst>
                    <a:ext uri="{9D8B030D-6E8A-4147-A177-3AD203B41FA5}">
                      <a16:colId xmlns:a16="http://schemas.microsoft.com/office/drawing/2014/main" val="1260849351"/>
                    </a:ext>
                  </a:extLst>
                </a:gridCol>
                <a:gridCol w="886558">
                  <a:extLst>
                    <a:ext uri="{9D8B030D-6E8A-4147-A177-3AD203B41FA5}">
                      <a16:colId xmlns:a16="http://schemas.microsoft.com/office/drawing/2014/main" val="380435263"/>
                    </a:ext>
                  </a:extLst>
                </a:gridCol>
                <a:gridCol w="886558">
                  <a:extLst>
                    <a:ext uri="{9D8B030D-6E8A-4147-A177-3AD203B41FA5}">
                      <a16:colId xmlns:a16="http://schemas.microsoft.com/office/drawing/2014/main" val="3098626412"/>
                    </a:ext>
                  </a:extLst>
                </a:gridCol>
                <a:gridCol w="886558">
                  <a:extLst>
                    <a:ext uri="{9D8B030D-6E8A-4147-A177-3AD203B41FA5}">
                      <a16:colId xmlns:a16="http://schemas.microsoft.com/office/drawing/2014/main" val="2263618846"/>
                    </a:ext>
                  </a:extLst>
                </a:gridCol>
                <a:gridCol w="886558">
                  <a:extLst>
                    <a:ext uri="{9D8B030D-6E8A-4147-A177-3AD203B41FA5}">
                      <a16:colId xmlns:a16="http://schemas.microsoft.com/office/drawing/2014/main" val="2354280036"/>
                    </a:ext>
                  </a:extLst>
                </a:gridCol>
                <a:gridCol w="886558">
                  <a:extLst>
                    <a:ext uri="{9D8B030D-6E8A-4147-A177-3AD203B41FA5}">
                      <a16:colId xmlns:a16="http://schemas.microsoft.com/office/drawing/2014/main" val="3715488412"/>
                    </a:ext>
                  </a:extLst>
                </a:gridCol>
                <a:gridCol w="886558">
                  <a:extLst>
                    <a:ext uri="{9D8B030D-6E8A-4147-A177-3AD203B41FA5}">
                      <a16:colId xmlns:a16="http://schemas.microsoft.com/office/drawing/2014/main" val="190000869"/>
                    </a:ext>
                  </a:extLst>
                </a:gridCol>
                <a:gridCol w="886558">
                  <a:extLst>
                    <a:ext uri="{9D8B030D-6E8A-4147-A177-3AD203B41FA5}">
                      <a16:colId xmlns:a16="http://schemas.microsoft.com/office/drawing/2014/main" val="3824639510"/>
                    </a:ext>
                  </a:extLst>
                </a:gridCol>
              </a:tblGrid>
              <a:tr h="531624">
                <a:tc rowSpan="2">
                  <a:txBody>
                    <a:bodyPr/>
                    <a:lstStyle/>
                    <a:p>
                      <a:pPr algn="ctr"/>
                      <a:endParaRPr lang="en-US" sz="2000" baseline="0" dirty="0"/>
                    </a:p>
                    <a:p>
                      <a:pPr algn="ctr"/>
                      <a:r>
                        <a:rPr lang="en-US" sz="2000" b="0" baseline="0" dirty="0">
                          <a:solidFill>
                            <a:schemeClr val="tx1"/>
                          </a:solidFill>
                        </a:rPr>
                        <a:t>2023</a:t>
                      </a:r>
                    </a:p>
                    <a:p>
                      <a:pPr algn="ctr"/>
                      <a:endParaRPr lang="en-US" sz="2000" baseline="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9322306"/>
                  </a:ext>
                </a:extLst>
              </a:tr>
              <a:tr h="539409">
                <a:tc vMerge="1">
                  <a:txBody>
                    <a:bodyPr/>
                    <a:lstStyle/>
                    <a:p>
                      <a:endParaRPr lang="en-US" sz="2400"/>
                    </a:p>
                  </a:txBody>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solidFill>
                            <a:schemeClr val="bg1"/>
                          </a:solidFill>
                        </a:rPr>
                        <a:t>2023 Membership Expires 12/31</a:t>
                      </a:r>
                      <a:endParaRPr lang="en-US" sz="2400" dirty="0">
                        <a:solidFill>
                          <a:schemeClr val="bg1"/>
                        </a:solidFill>
                      </a:endParaRPr>
                    </a:p>
                    <a:p>
                      <a:pPr algn="ctr"/>
                      <a:r>
                        <a:rPr lang="en-US" sz="2400" dirty="0">
                          <a:solidFill>
                            <a:schemeClr val="bg1"/>
                          </a:solidFill>
                        </a:rPr>
                        <a:t>2024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6A54"/>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936802870"/>
                  </a:ext>
                </a:extLst>
              </a:tr>
              <a:tr h="459733">
                <a:tc rowSpan="2">
                  <a:txBody>
                    <a:bodyPr/>
                    <a:lstStyle/>
                    <a:p>
                      <a:pPr algn="ctr"/>
                      <a:endParaRPr lang="en-US" sz="2000" dirty="0"/>
                    </a:p>
                    <a:p>
                      <a:pPr algn="ctr"/>
                      <a:r>
                        <a:rPr lang="en-US" sz="2000" b="1" dirty="0">
                          <a:solidFill>
                            <a:srgbClr val="E56A54"/>
                          </a:solidFill>
                        </a:rPr>
                        <a:t>2024</a:t>
                      </a:r>
                    </a:p>
                    <a:p>
                      <a:pPr algn="ct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8412922"/>
                  </a:ext>
                </a:extLst>
              </a:tr>
              <a:tr h="0">
                <a:tc vMerge="1">
                  <a:txBody>
                    <a:bodyPr/>
                    <a:lstStyle/>
                    <a:p>
                      <a:endParaRPr lang="en-US" sz="2400"/>
                    </a:p>
                  </a:txBody>
                  <a:tcPr/>
                </a:tc>
                <a:tc gridSpan="8">
                  <a:txBody>
                    <a:bodyPr/>
                    <a:lstStyle/>
                    <a:p>
                      <a:pPr algn="ctr"/>
                      <a:r>
                        <a:rPr lang="en-US" sz="2400">
                          <a:solidFill>
                            <a:schemeClr val="bg1"/>
                          </a:solidFill>
                        </a:rPr>
                        <a:t>Available For Purchase </a:t>
                      </a:r>
                      <a:r>
                        <a:rPr lang="en-US" sz="2400">
                          <a:solidFill>
                            <a:schemeClr val="bg1"/>
                          </a:solidFill>
                          <a:sym typeface="Wingdings" panose="05000000000000000000" pitchFamily="2" charset="2"/>
                        </a:rPr>
                        <a:t></a:t>
                      </a:r>
                      <a:endParaRPr lang="en-US" sz="240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6A54"/>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2024 Membership Expires 12/31</a:t>
                      </a:r>
                    </a:p>
                    <a:p>
                      <a:pPr algn="ctr"/>
                      <a:r>
                        <a:rPr lang="en-US" sz="2400" dirty="0">
                          <a:solidFill>
                            <a:schemeClr val="bg1"/>
                          </a:solidFill>
                        </a:rPr>
                        <a:t>2025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5D5"/>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166115647"/>
                  </a:ext>
                </a:extLst>
              </a:tr>
              <a:tr h="484293">
                <a:tc rowSpan="2">
                  <a:txBody>
                    <a:bodyPr/>
                    <a:lstStyle/>
                    <a:p>
                      <a:pPr algn="ctr"/>
                      <a:endParaRPr lang="en-US" sz="2000" dirty="0"/>
                    </a:p>
                    <a:p>
                      <a:pPr algn="ctr"/>
                      <a:r>
                        <a:rPr lang="en-US" sz="2000" b="1" dirty="0">
                          <a:solidFill>
                            <a:srgbClr val="77C5D5"/>
                          </a:solidFill>
                        </a:rPr>
                        <a:t>2025</a:t>
                      </a:r>
                    </a:p>
                    <a:p>
                      <a:pPr algn="ct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8621297"/>
                  </a:ext>
                </a:extLst>
              </a:tr>
              <a:tr h="340367">
                <a:tc vMerge="1">
                  <a:txBody>
                    <a:bodyPr/>
                    <a:lstStyle/>
                    <a:p>
                      <a:endParaRPr lang="en-US" sz="2400"/>
                    </a:p>
                  </a:txBody>
                  <a:tcPr/>
                </a:tc>
                <a:tc gridSpan="8">
                  <a:txBody>
                    <a:bodyPr/>
                    <a:lstStyle/>
                    <a:p>
                      <a:pPr algn="ctr"/>
                      <a:r>
                        <a:rPr lang="en-US" sz="2400">
                          <a:solidFill>
                            <a:schemeClr val="bg1"/>
                          </a:solidFill>
                        </a:rPr>
                        <a:t>Available For Purchase </a:t>
                      </a:r>
                      <a:r>
                        <a:rPr lang="en-US" sz="2400">
                          <a:solidFill>
                            <a:schemeClr val="bg1"/>
                          </a:solidFill>
                          <a:sym typeface="Wingdings" panose="05000000000000000000" pitchFamily="2" charset="2"/>
                        </a:rPr>
                        <a:t> </a:t>
                      </a:r>
                      <a:endParaRPr lang="en-US" sz="240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5D5"/>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gridSpan="4">
                  <a:txBody>
                    <a:bodyPr/>
                    <a:lstStyle/>
                    <a:p>
                      <a:pPr algn="ctr"/>
                      <a:r>
                        <a:rPr lang="en-US" sz="1800" b="0" dirty="0">
                          <a:solidFill>
                            <a:schemeClr val="bg1"/>
                          </a:solidFill>
                        </a:rPr>
                        <a:t>2025 Membership Expires 12/31</a:t>
                      </a:r>
                    </a:p>
                    <a:p>
                      <a:pPr algn="ctr"/>
                      <a:r>
                        <a:rPr lang="en-US" sz="2400" b="0" dirty="0">
                          <a:solidFill>
                            <a:schemeClr val="bg1"/>
                          </a:solidFill>
                        </a:rPr>
                        <a:t>2026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1608223059"/>
                  </a:ext>
                </a:extLst>
              </a:tr>
            </a:tbl>
          </a:graphicData>
        </a:graphic>
      </p:graphicFrame>
    </p:spTree>
    <p:extLst>
      <p:ext uri="{BB962C8B-B14F-4D97-AF65-F5344CB8AC3E}">
        <p14:creationId xmlns:p14="http://schemas.microsoft.com/office/powerpoint/2010/main" val="1100424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6" name="Google Shape;256;p38"/>
          <p:cNvSpPr/>
          <p:nvPr/>
        </p:nvSpPr>
        <p:spPr>
          <a:xfrm>
            <a:off x="498556" y="2255580"/>
            <a:ext cx="5766600" cy="2244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200" b="0" i="0" u="none" strike="noStrike" cap="none">
              <a:solidFill>
                <a:srgbClr val="3F4444"/>
              </a:solidFill>
              <a:latin typeface="Calibri"/>
              <a:ea typeface="Calibri"/>
              <a:cs typeface="Calibri"/>
              <a:sym typeface="Calibri"/>
            </a:endParaRPr>
          </a:p>
        </p:txBody>
      </p:sp>
      <p:sp>
        <p:nvSpPr>
          <p:cNvPr id="257" name="Google Shape;257;p38"/>
          <p:cNvSpPr/>
          <p:nvPr/>
        </p:nvSpPr>
        <p:spPr>
          <a:xfrm>
            <a:off x="498556" y="1387327"/>
            <a:ext cx="4327227" cy="2766024"/>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dk1"/>
              </a:buClr>
              <a:buSzPts val="1800"/>
              <a:buFont typeface="Arial"/>
              <a:buNone/>
            </a:pPr>
            <a:endParaRPr sz="1800" b="0" i="1" u="none" strike="noStrike" cap="none" dirty="0">
              <a:solidFill>
                <a:srgbClr val="3F4444"/>
              </a:solidFill>
              <a:latin typeface="Arial"/>
              <a:ea typeface="Arial"/>
              <a:cs typeface="Arial"/>
              <a:sym typeface="Arial"/>
            </a:endParaRPr>
          </a:p>
        </p:txBody>
      </p:sp>
      <p:sp>
        <p:nvSpPr>
          <p:cNvPr id="8" name="Google Shape;259;p38">
            <a:extLst>
              <a:ext uri="{FF2B5EF4-FFF2-40B4-BE49-F238E27FC236}">
                <a16:creationId xmlns:a16="http://schemas.microsoft.com/office/drawing/2014/main" id="{BD436B24-8128-EDBF-D2C6-77647697CF10}"/>
              </a:ext>
            </a:extLst>
          </p:cNvPr>
          <p:cNvSpPr txBox="1"/>
          <p:nvPr/>
        </p:nvSpPr>
        <p:spPr>
          <a:xfrm>
            <a:off x="5142931" y="5477070"/>
            <a:ext cx="7049069" cy="7774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Calibri"/>
              <a:buNone/>
            </a:pPr>
            <a:r>
              <a:rPr lang="en-US" sz="2800" b="0" i="0" u="none" strike="noStrike" cap="none" dirty="0">
                <a:solidFill>
                  <a:schemeClr val="dk2"/>
                </a:solidFill>
                <a:latin typeface="Calibri"/>
                <a:ea typeface="Arial"/>
                <a:cs typeface="Calibri"/>
                <a:sym typeface="Calibri"/>
              </a:rPr>
              <a:t>nsslha.org/membership</a:t>
            </a:r>
            <a:endParaRPr sz="2800" b="0" i="0" u="none" strike="noStrike" cap="none" dirty="0">
              <a:solidFill>
                <a:srgbClr val="000000"/>
              </a:solidFill>
              <a:latin typeface="Arial"/>
              <a:ea typeface="Arial"/>
              <a:cs typeface="Arial"/>
              <a:sym typeface="Arial"/>
            </a:endParaRPr>
          </a:p>
        </p:txBody>
      </p:sp>
      <p:sp>
        <p:nvSpPr>
          <p:cNvPr id="9" name="Title 8">
            <a:extLst>
              <a:ext uri="{FF2B5EF4-FFF2-40B4-BE49-F238E27FC236}">
                <a16:creationId xmlns:a16="http://schemas.microsoft.com/office/drawing/2014/main" id="{B62AC442-9269-6971-AA4F-DE252E76798C}"/>
              </a:ext>
            </a:extLst>
          </p:cNvPr>
          <p:cNvSpPr>
            <a:spLocks noGrp="1"/>
          </p:cNvSpPr>
          <p:nvPr>
            <p:ph type="title"/>
          </p:nvPr>
        </p:nvSpPr>
        <p:spPr/>
        <p:txBody>
          <a:bodyPr/>
          <a:lstStyle/>
          <a:p>
            <a:r>
              <a:rPr lang="en-US" dirty="0"/>
              <a:t>TO LEARN MORE, VISIT</a:t>
            </a:r>
          </a:p>
        </p:txBody>
      </p:sp>
      <p:pic>
        <p:nvPicPr>
          <p:cNvPr id="3" name="Picture 2" descr="A qr code on a black background&#10;&#10;Description automatically generated">
            <a:extLst>
              <a:ext uri="{FF2B5EF4-FFF2-40B4-BE49-F238E27FC236}">
                <a16:creationId xmlns:a16="http://schemas.microsoft.com/office/drawing/2014/main" id="{CE87DD5E-9C74-4636-8F77-F7184F9CA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444" y="891652"/>
            <a:ext cx="5074696" cy="5074696"/>
          </a:xfrm>
          <a:prstGeom prst="rect">
            <a:avLst/>
          </a:prstGeom>
        </p:spPr>
      </p:pic>
    </p:spTree>
    <p:extLst>
      <p:ext uri="{BB962C8B-B14F-4D97-AF65-F5344CB8AC3E}">
        <p14:creationId xmlns:p14="http://schemas.microsoft.com/office/powerpoint/2010/main" val="2085472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Office Theme">
  <a:themeElements>
    <a:clrScheme name="NSSLHA">
      <a:dk1>
        <a:srgbClr val="000000"/>
      </a:dk1>
      <a:lt1>
        <a:srgbClr val="FFFFFF"/>
      </a:lt1>
      <a:dk2>
        <a:srgbClr val="44546A"/>
      </a:dk2>
      <a:lt2>
        <a:srgbClr val="77C5D5"/>
      </a:lt2>
      <a:accent1>
        <a:srgbClr val="E56954"/>
      </a:accent1>
      <a:accent2>
        <a:srgbClr val="F1BE48"/>
      </a:accent2>
      <a:accent3>
        <a:srgbClr val="CBC3BC"/>
      </a:accent3>
      <a:accent4>
        <a:srgbClr val="E56954"/>
      </a:accent4>
      <a:accent5>
        <a:srgbClr val="77C5D5"/>
      </a:accent5>
      <a:accent6>
        <a:srgbClr val="4F7588"/>
      </a:accent6>
      <a:hlink>
        <a:srgbClr val="77C5D5"/>
      </a:hlink>
      <a:folHlink>
        <a:srgbClr val="4F7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SLHA Powerpoint Template_Final" id="{86554687-F846-A046-9ED9-AFF08E658AC4}" vid="{F06A8C30-78C6-654A-9B1E-27C2522EEDDC}"/>
    </a:ext>
  </a:extLst>
</a:theme>
</file>

<file path=ppt/theme/theme2.xml><?xml version="1.0" encoding="utf-8"?>
<a:theme xmlns:a="http://schemas.openxmlformats.org/drawingml/2006/main" name="Office Theme">
  <a:themeElements>
    <a:clrScheme name="NSSLHA">
      <a:dk1>
        <a:srgbClr val="000000"/>
      </a:dk1>
      <a:lt1>
        <a:srgbClr val="FFFFFF"/>
      </a:lt1>
      <a:dk2>
        <a:srgbClr val="44546A"/>
      </a:dk2>
      <a:lt2>
        <a:srgbClr val="77C5D5"/>
      </a:lt2>
      <a:accent1>
        <a:srgbClr val="E56954"/>
      </a:accent1>
      <a:accent2>
        <a:srgbClr val="F1BE48"/>
      </a:accent2>
      <a:accent3>
        <a:srgbClr val="CBC3BC"/>
      </a:accent3>
      <a:accent4>
        <a:srgbClr val="E56954"/>
      </a:accent4>
      <a:accent5>
        <a:srgbClr val="77C5D5"/>
      </a:accent5>
      <a:accent6>
        <a:srgbClr val="4F7588"/>
      </a:accent6>
      <a:hlink>
        <a:srgbClr val="77C5D5"/>
      </a:hlink>
      <a:folHlink>
        <a:srgbClr val="4F7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SLHA Powerpoint Template_Final" id="{86554687-F846-A046-9ED9-AFF08E658AC4}" vid="{F06A8C30-78C6-654A-9B1E-27C2522EED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BA4DD4115FC458838F9FA8205C2AF" ma:contentTypeVersion="21" ma:contentTypeDescription="Create a new document." ma:contentTypeScope="" ma:versionID="b8eb6e7b468850ba6d17bde08e932c0d">
  <xsd:schema xmlns:xsd="http://www.w3.org/2001/XMLSchema" xmlns:xs="http://www.w3.org/2001/XMLSchema" xmlns:p="http://schemas.microsoft.com/office/2006/metadata/properties" xmlns:ns1="http://schemas.microsoft.com/sharepoint/v3" xmlns:ns2="6c838264-1382-4d8d-8c27-2f4060ea0a40" xmlns:ns3="23f67765-617e-4beb-8552-f0aa06b47339" targetNamespace="http://schemas.microsoft.com/office/2006/metadata/properties" ma:root="true" ma:fieldsID="1c92901813579b70d4ffb2e6fa74d41d" ns1:_="" ns2:_="" ns3:_="">
    <xsd:import namespace="http://schemas.microsoft.com/sharepoint/v3"/>
    <xsd:import namespace="6c838264-1382-4d8d-8c27-2f4060ea0a40"/>
    <xsd:import namespace="23f67765-617e-4beb-8552-f0aa06b473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Thumbnail"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38264-1382-4d8d-8c27-2f4060ea0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Thumbnail" ma:index="20"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2fd663b-f12d-4793-8d0f-f31da22be4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67765-617e-4beb-8552-f0aa06b473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302af73-7b38-4ce9-9303-5144fd6e253c}" ma:internalName="TaxCatchAll" ma:showField="CatchAllData" ma:web="23f67765-617e-4beb-8552-f0aa06b47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f67765-617e-4beb-8552-f0aa06b47339" xsi:nil="true"/>
    <_ip_UnifiedCompliancePolicyUIAction xmlns="http://schemas.microsoft.com/sharepoint/v3" xsi:nil="true"/>
    <Thumbnail xmlns="6c838264-1382-4d8d-8c27-2f4060ea0a40">
      <Url xsi:nil="true"/>
      <Description xsi:nil="true"/>
    </Thumbnail>
    <_ip_UnifiedCompliancePolicyProperties xmlns="http://schemas.microsoft.com/sharepoint/v3" xsi:nil="true"/>
    <lcf76f155ced4ddcb4097134ff3c332f xmlns="6c838264-1382-4d8d-8c27-2f4060ea0a40">
      <Terms xmlns="http://schemas.microsoft.com/office/infopath/2007/PartnerControls"/>
    </lcf76f155ced4ddcb4097134ff3c332f>
    <SharedWithUsers xmlns="23f67765-617e-4beb-8552-f0aa06b47339">
      <UserInfo>
        <DisplayName>Noelle Skvirsky</DisplayName>
        <AccountId>423</AccountId>
        <AccountType/>
      </UserInfo>
      <UserInfo>
        <DisplayName>Christine Baksi</DisplayName>
        <AccountId>414</AccountId>
        <AccountType/>
      </UserInfo>
      <UserInfo>
        <DisplayName>Alison Chernin</DisplayName>
        <AccountId>433</AccountId>
        <AccountType/>
      </UserInfo>
    </SharedWithUsers>
  </documentManagement>
</p:properties>
</file>

<file path=customXml/itemProps1.xml><?xml version="1.0" encoding="utf-8"?>
<ds:datastoreItem xmlns:ds="http://schemas.openxmlformats.org/officeDocument/2006/customXml" ds:itemID="{F4B6DEC8-9631-4816-B558-15AD5B0A5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838264-1382-4d8d-8c27-2f4060ea0a40"/>
    <ds:schemaRef ds:uri="23f67765-617e-4beb-8552-f0aa06b47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7A71E-E90B-439C-9975-0B8132DCD65E}">
  <ds:schemaRefs>
    <ds:schemaRef ds:uri="http://schemas.microsoft.com/sharepoint/v3/contenttype/forms"/>
  </ds:schemaRefs>
</ds:datastoreItem>
</file>

<file path=customXml/itemProps3.xml><?xml version="1.0" encoding="utf-8"?>
<ds:datastoreItem xmlns:ds="http://schemas.openxmlformats.org/officeDocument/2006/customXml" ds:itemID="{34551CD9-C138-47FC-952E-850A3C0BEC8E}">
  <ds:schemaRefs>
    <ds:schemaRef ds:uri="http://schemas.microsoft.com/office/2006/metadata/properties"/>
    <ds:schemaRef ds:uri="http://schemas.microsoft.com/office/infopath/2007/PartnerControls"/>
    <ds:schemaRef ds:uri="23f67765-617e-4beb-8552-f0aa06b47339"/>
    <ds:schemaRef ds:uri="http://schemas.microsoft.com/sharepoint/v3"/>
    <ds:schemaRef ds:uri="6c838264-1382-4d8d-8c27-2f4060ea0a40"/>
  </ds:schemaRefs>
</ds:datastoreItem>
</file>

<file path=docProps/app.xml><?xml version="1.0" encoding="utf-8"?>
<Properties xmlns="http://schemas.openxmlformats.org/officeDocument/2006/extended-properties" xmlns:vt="http://schemas.openxmlformats.org/officeDocument/2006/docPropsVTypes">
  <TotalTime>31</TotalTime>
  <Words>1071</Words>
  <Application>Microsoft Macintosh PowerPoint</Application>
  <PresentationFormat>Widescreen</PresentationFormat>
  <Paragraphs>172</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Merriweather</vt:lpstr>
      <vt:lpstr>Wingdings</vt:lpstr>
      <vt:lpstr>1_Office Theme</vt:lpstr>
      <vt:lpstr>Office Theme</vt:lpstr>
      <vt:lpstr>Member Benefits</vt:lpstr>
      <vt:lpstr>BENEFITS OF NATIONAL NSSLHA MEMBERSHIP</vt:lpstr>
      <vt:lpstr>PowerPoint Presentation</vt:lpstr>
      <vt:lpstr>PowerPoint Presentation</vt:lpstr>
      <vt:lpstr>SPECIAL INTEREST GROUPS (SIGs)</vt:lpstr>
      <vt:lpstr>BIG SAVINGS</vt:lpstr>
      <vt:lpstr>NSSLHA TO ASHA CONVERSION DISCOUNT</vt:lpstr>
      <vt:lpstr>WHEN TO JOIN NATIONAL NSSLHA</vt:lpstr>
      <vt:lpstr>TO LEARN MORE, VISIT</vt:lpstr>
      <vt:lpstr>FOLLOW National NSSLHA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NSSLHA Member Benefits</dc:title>
  <dc:subject/>
  <dc:creator/>
  <cp:keywords/>
  <dc:description/>
  <cp:lastModifiedBy>Will Fisher</cp:lastModifiedBy>
  <cp:revision>3</cp:revision>
  <dcterms:created xsi:type="dcterms:W3CDTF">2023-08-04T14:02:04Z</dcterms:created>
  <dcterms:modified xsi:type="dcterms:W3CDTF">2024-02-20T11:56:24Z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0x010100183BA4DD4115FC458838F9FA8205C2AF</vt:lpwstr>
  </property>
  <property fmtid="{D5CDD505-2E9C-101B-9397-08002B2CF9AE}" pid="3" name="MediaServiceImageTags">
    <vt:lpwstr/>
  </property>
</Properties>
</file>