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sldIdLst>
    <p:sldId id="258" r:id="rId5"/>
    <p:sldId id="268" r:id="rId6"/>
    <p:sldId id="519" r:id="rId7"/>
    <p:sldId id="271" r:id="rId8"/>
    <p:sldId id="472" r:id="rId9"/>
    <p:sldId id="52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D75FAD-2B80-428D-BA34-88887C618912}" v="2" dt="2023-08-04T16:42:41.6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61652" autoAdjust="0"/>
  </p:normalViewPr>
  <p:slideViewPr>
    <p:cSldViewPr snapToGrid="0">
      <p:cViewPr varScale="1">
        <p:scale>
          <a:sx n="49" d="100"/>
          <a:sy n="49" d="100"/>
        </p:scale>
        <p:origin x="13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is Redmond" userId="1ebbd1f3-3422-4731-b4aa-339d6a32de77" providerId="ADAL" clId="{98D75FAD-2B80-428D-BA34-88887C618912}"/>
    <pc:docChg chg="custSel addSld delSld modSld">
      <pc:chgData name="Alexis Redmond" userId="1ebbd1f3-3422-4731-b4aa-339d6a32de77" providerId="ADAL" clId="{98D75FAD-2B80-428D-BA34-88887C618912}" dt="2023-08-04T16:43:23.757" v="11" actId="20577"/>
      <pc:docMkLst>
        <pc:docMk/>
      </pc:docMkLst>
      <pc:sldChg chg="addSp delSp modSp add mod">
        <pc:chgData name="Alexis Redmond" userId="1ebbd1f3-3422-4731-b4aa-339d6a32de77" providerId="ADAL" clId="{98D75FAD-2B80-428D-BA34-88887C618912}" dt="2023-08-04T16:43:23.757" v="11" actId="20577"/>
        <pc:sldMkLst>
          <pc:docMk/>
          <pc:sldMk cId="2085472963" sldId="472"/>
        </pc:sldMkLst>
        <pc:spChg chg="mod">
          <ac:chgData name="Alexis Redmond" userId="1ebbd1f3-3422-4731-b4aa-339d6a32de77" providerId="ADAL" clId="{98D75FAD-2B80-428D-BA34-88887C618912}" dt="2023-08-04T16:43:23.757" v="11" actId="20577"/>
          <ac:spMkLst>
            <pc:docMk/>
            <pc:sldMk cId="2085472963" sldId="472"/>
            <ac:spMk id="8" creationId="{BD436B24-8128-EDBF-D2C6-77647697CF10}"/>
          </ac:spMkLst>
        </pc:spChg>
        <pc:picChg chg="del">
          <ac:chgData name="Alexis Redmond" userId="1ebbd1f3-3422-4731-b4aa-339d6a32de77" providerId="ADAL" clId="{98D75FAD-2B80-428D-BA34-88887C618912}" dt="2023-08-04T16:42:43.068" v="3" actId="478"/>
          <ac:picMkLst>
            <pc:docMk/>
            <pc:sldMk cId="2085472963" sldId="472"/>
            <ac:picMk id="3" creationId="{CE87DD5E-9C74-4636-8F77-F7184F9CACDA}"/>
          </ac:picMkLst>
        </pc:picChg>
        <pc:picChg chg="add mod">
          <ac:chgData name="Alexis Redmond" userId="1ebbd1f3-3422-4731-b4aa-339d6a32de77" providerId="ADAL" clId="{98D75FAD-2B80-428D-BA34-88887C618912}" dt="2023-08-04T16:43:18.175" v="9" actId="1076"/>
          <ac:picMkLst>
            <pc:docMk/>
            <pc:sldMk cId="2085472963" sldId="472"/>
            <ac:picMk id="4" creationId="{692576DD-C235-7ACA-4C3C-E16BB07F6430}"/>
          </ac:picMkLst>
        </pc:picChg>
      </pc:sldChg>
      <pc:sldChg chg="add del modTransition">
        <pc:chgData name="Alexis Redmond" userId="1ebbd1f3-3422-4731-b4aa-339d6a32de77" providerId="ADAL" clId="{98D75FAD-2B80-428D-BA34-88887C618912}" dt="2023-08-04T16:42:14.802" v="1" actId="47"/>
        <pc:sldMkLst>
          <pc:docMk/>
          <pc:sldMk cId="2089864352" sldId="473"/>
        </pc:sldMkLst>
      </pc:sldChg>
      <pc:sldChg chg="add">
        <pc:chgData name="Alexis Redmond" userId="1ebbd1f3-3422-4731-b4aa-339d6a32de77" providerId="ADAL" clId="{98D75FAD-2B80-428D-BA34-88887C618912}" dt="2023-08-04T16:42:12.116" v="0"/>
        <pc:sldMkLst>
          <pc:docMk/>
          <pc:sldMk cId="0" sldId="52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CEB29B-DEA7-435C-8974-ECB6A08E5F46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B01FE-FA57-4350-86EB-D0A634907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09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 tell you about National NSSLHA’s scholarship programs. 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i="1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US" i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7D0D52-C641-764F-AEE1-6767E07A5D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1812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effb41c9d0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62250" y="277813"/>
            <a:ext cx="1333500" cy="749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geffb41c9d0_2_6:notes"/>
          <p:cNvSpPr txBox="1">
            <a:spLocks noGrp="1"/>
          </p:cNvSpPr>
          <p:nvPr>
            <p:ph type="body" idx="1"/>
          </p:nvPr>
        </p:nvSpPr>
        <p:spPr>
          <a:xfrm>
            <a:off x="685800" y="1068050"/>
            <a:ext cx="5486400" cy="8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The National NSSLHA Undergrad Scholarship application opens in September</a:t>
            </a:r>
            <a:r>
              <a:rPr lang="en-US" i="0" dirty="0"/>
              <a:t>, awarding 10 scholarships. It’s open to National NSSLHA members who are undergrad</a:t>
            </a:r>
            <a:r>
              <a:rPr lang="en-US" i="0" u="sng" dirty="0"/>
              <a:t> juniors or seniors.</a:t>
            </a:r>
            <a:r>
              <a:rPr lang="en-US" i="0" u="none" dirty="0"/>
              <a:t> NSSLHA is excited to announce a change to the undergraduate scholarship program. They have removed the letter of recommendation requirement and will instead have a reference form with Likert Scale.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i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Visit nsslha.org/programs/scholarships to learn more or apply.</a:t>
            </a:r>
            <a:endParaRPr dirty="0"/>
          </a:p>
        </p:txBody>
      </p:sp>
      <p:sp>
        <p:nvSpPr>
          <p:cNvPr id="250" name="Google Shape;250;geffb41c9d0_2_6:notes"/>
          <p:cNvSpPr txBox="1">
            <a:spLocks noGrp="1"/>
          </p:cNvSpPr>
          <p:nvPr>
            <p:ph type="sldNum" idx="12"/>
          </p:nvPr>
        </p:nvSpPr>
        <p:spPr>
          <a:xfrm>
            <a:off x="3884613" y="2107974"/>
            <a:ext cx="2971800" cy="1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National NSSLHA also offers $5,000 National NSSLHA Scholarships, administered through the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ASHFoundation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scholarships are available for undergraduate seniors entering a master’s or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AuD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program, first-year SLP students, or full-time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AuD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students.</a:t>
            </a:r>
          </a:p>
          <a:p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They’re funded by National NSSLHA and chapter donations through our Chapter Honors program.</a:t>
            </a:r>
          </a:p>
          <a:p>
            <a:endParaRPr lang="en-US">
              <a:cs typeface="Calibri" panose="020F0502020204030204"/>
            </a:endParaRPr>
          </a:p>
          <a:p>
            <a:r>
              <a:rPr lang="en-US">
                <a:cs typeface="Calibri" panose="020F0502020204030204"/>
              </a:rPr>
              <a:t>For details about this scholarship, please visit ASHFoundation.org.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7D0D52-C641-764F-AEE1-6767E07A5D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9350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If you are looking for additional funding, visit the new CSD Student Scholarship resource developed by National NSSLHA’s IDEA Work Group. It offers eligibility, due date, and scholarship amounts from </a:t>
            </a:r>
            <a:r>
              <a:rPr lang="en-US"/>
              <a:t>various organizations.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283" name="Google Shape;283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effb41c9d0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62250" y="277813"/>
            <a:ext cx="1333500" cy="749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geffb41c9d0_2_6:notes"/>
          <p:cNvSpPr txBox="1">
            <a:spLocks noGrp="1"/>
          </p:cNvSpPr>
          <p:nvPr>
            <p:ph type="body" idx="1"/>
          </p:nvPr>
        </p:nvSpPr>
        <p:spPr>
          <a:xfrm>
            <a:off x="685800" y="1068050"/>
            <a:ext cx="5486400" cy="8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To learn more, visit National NSSLHA’s website using this address or QR code. </a:t>
            </a:r>
            <a:endParaRPr dirty="0"/>
          </a:p>
        </p:txBody>
      </p:sp>
      <p:sp>
        <p:nvSpPr>
          <p:cNvPr id="250" name="Google Shape;250;geffb41c9d0_2_6:notes"/>
          <p:cNvSpPr txBox="1">
            <a:spLocks noGrp="1"/>
          </p:cNvSpPr>
          <p:nvPr>
            <p:ph type="sldNum" idx="12"/>
          </p:nvPr>
        </p:nvSpPr>
        <p:spPr>
          <a:xfrm>
            <a:off x="3884613" y="2107974"/>
            <a:ext cx="2971800" cy="1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6002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I’d like to encourage you to follow National NSSLHA on their social media platforms and check out the NSSLHA Blog. </a:t>
            </a:r>
            <a:endParaRPr dirty="0"/>
          </a:p>
        </p:txBody>
      </p:sp>
      <p:sp>
        <p:nvSpPr>
          <p:cNvPr id="283" name="Google Shape;283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buFont typeface="Calibri"/>
                <a:buNone/>
                <a:tabLst/>
                <a:defRPr/>
              </a:pPr>
              <a:t>6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454CC-4F23-C14E-A4C9-11D9C52260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42BA2D-1E33-6140-8D14-8C03F703AC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3F444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28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467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703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74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A7551-169B-3147-81C4-4D60CD272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0197" y="2584323"/>
            <a:ext cx="4681456" cy="3972296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C040354-1F72-8043-8409-A3B49162FD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20197" y="1075685"/>
            <a:ext cx="4583876" cy="121184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4DE8B2-FB06-C644-BAB9-C35A2872A15B}"/>
              </a:ext>
            </a:extLst>
          </p:cNvPr>
          <p:cNvSpPr/>
          <p:nvPr userDrawn="1"/>
        </p:nvSpPr>
        <p:spPr>
          <a:xfrm>
            <a:off x="6674422" y="-1178350"/>
            <a:ext cx="451263" cy="10643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62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A7551-169B-3147-81C4-4D60CD272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517" y="2584323"/>
            <a:ext cx="5672843" cy="163498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C040354-1F72-8043-8409-A3B49162FD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6517" y="1075685"/>
            <a:ext cx="4583876" cy="121184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4226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A7551-169B-3147-81C4-4D60CD272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299" y="5091853"/>
            <a:ext cx="9097601" cy="153519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C040354-1F72-8043-8409-A3B49162FD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4299" y="4271373"/>
            <a:ext cx="8560273" cy="6777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0971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D531FD6-9F69-074C-81D8-D93838D4F7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6C5C9B-6684-D844-8A98-1264F189AB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482" y="449262"/>
            <a:ext cx="3932237" cy="1600200"/>
          </a:xfr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A7551-169B-3147-81C4-4D60CD272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CA2872-D6A8-854B-B7B4-CFEDB05756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9482" y="20494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12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E8FD784-D7B6-B540-BC23-1194C8BF79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6C5C9B-6684-D844-8A98-1264F189AB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482" y="449262"/>
            <a:ext cx="3932237" cy="1600200"/>
          </a:xfr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A7551-169B-3147-81C4-4D60CD272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CA2872-D6A8-854B-B7B4-CFEDB05756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9482" y="2049462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243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F6BA3E-BF11-6F41-B532-C1BFD4D771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6C5C9B-6684-D844-8A98-1264F189AB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482" y="449262"/>
            <a:ext cx="3932237" cy="1600200"/>
          </a:xfrm>
        </p:spPr>
        <p:txBody>
          <a:bodyPr anchor="b"/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A7551-169B-3147-81C4-4D60CD272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CA2872-D6A8-854B-B7B4-CFEDB05756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9482" y="20494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357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79F926B-65EA-5F47-9600-B954356FA3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D5CFAF-524E-1F4C-A1A5-065656DD2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339" y="457200"/>
            <a:ext cx="3932237" cy="1600200"/>
          </a:xfr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EABF7B-8FE4-ED47-AE44-3E75B7F34C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85A9A6-B4D4-074C-8D85-FC1A69DBB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433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788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E3DC5EB-8BC3-934E-9795-55DBD71F2B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8FC86E-C57D-9E49-957A-16024871E4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1184" y="4555067"/>
            <a:ext cx="10515600" cy="1116541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99AF8-20F9-3848-9DB2-38D39E1190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1184" y="5698597"/>
            <a:ext cx="10515600" cy="115940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017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417A78-E845-4848-9F9A-728BA83014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D5CFAF-524E-1F4C-A1A5-065656DD2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452" y="457200"/>
            <a:ext cx="3932237" cy="1600200"/>
          </a:xfr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EABF7B-8FE4-ED47-AE44-3E75B7F34C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85A9A6-B4D4-074C-8D85-FC1A69DBB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6452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273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0D0D323-6E43-534F-AF92-A1573372C7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D5CFAF-524E-1F4C-A1A5-065656DD2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452" y="457200"/>
            <a:ext cx="3932237" cy="1600200"/>
          </a:xfrm>
        </p:spPr>
        <p:txBody>
          <a:bodyPr anchor="b"/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EABF7B-8FE4-ED47-AE44-3E75B7F34C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85A9A6-B4D4-074C-8D85-FC1A69DBB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645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865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or One Per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A7551-169B-3147-81C4-4D60CD27284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6517" y="2584323"/>
            <a:ext cx="5672843" cy="163498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Add contact info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C040354-1F72-8043-8409-A3B49162FD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6517" y="512977"/>
            <a:ext cx="4583876" cy="121184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PRESENTOR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8ECCA304-D6A1-4C43-BCB3-262EA74C13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6517" y="1917241"/>
            <a:ext cx="2330885" cy="474663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>
                <a:solidFill>
                  <a:schemeClr val="tx2"/>
                </a:solidFill>
              </a:defRPr>
            </a:lvl2pPr>
            <a:lvl3pPr marL="914400" indent="0">
              <a:buNone/>
              <a:defRPr>
                <a:solidFill>
                  <a:schemeClr val="tx2"/>
                </a:solidFill>
              </a:defRPr>
            </a:lvl3pPr>
            <a:lvl4pPr marL="1371600" indent="0">
              <a:buNone/>
              <a:defRPr>
                <a:solidFill>
                  <a:schemeClr val="tx2"/>
                </a:solidFill>
              </a:defRPr>
            </a:lvl4pPr>
            <a:lvl5pPr marL="1828800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52066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or Two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A7551-169B-3147-81C4-4D60CD27284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6518" y="1271476"/>
            <a:ext cx="4583876" cy="1922986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Add contact info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8ECCA304-D6A1-4C43-BCB3-262EA74C13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6517" y="604394"/>
            <a:ext cx="2330885" cy="474663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>
                <a:solidFill>
                  <a:schemeClr val="tx2"/>
                </a:solidFill>
              </a:defRPr>
            </a:lvl2pPr>
            <a:lvl3pPr marL="914400" indent="0">
              <a:buNone/>
              <a:defRPr>
                <a:solidFill>
                  <a:schemeClr val="tx2"/>
                </a:solidFill>
              </a:defRPr>
            </a:lvl3pPr>
            <a:lvl4pPr marL="1371600" indent="0">
              <a:buNone/>
              <a:defRPr>
                <a:solidFill>
                  <a:schemeClr val="tx2"/>
                </a:solidFill>
              </a:defRPr>
            </a:lvl4pPr>
            <a:lvl5pPr marL="1828800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A5D0998-C7FE-4347-B50A-2CBD36F410C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011588" y="4463959"/>
            <a:ext cx="4583876" cy="1922986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Add contact info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E53F7131-E743-284B-A2A2-22A23FE625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11587" y="3796877"/>
            <a:ext cx="2330885" cy="474663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>
                <a:solidFill>
                  <a:schemeClr val="tx2"/>
                </a:solidFill>
              </a:defRPr>
            </a:lvl2pPr>
            <a:lvl3pPr marL="914400" indent="0">
              <a:buNone/>
              <a:defRPr>
                <a:solidFill>
                  <a:schemeClr val="tx2"/>
                </a:solidFill>
              </a:defRPr>
            </a:lvl3pPr>
            <a:lvl4pPr marL="1371600" indent="0">
              <a:buNone/>
              <a:defRPr>
                <a:solidFill>
                  <a:schemeClr val="tx2"/>
                </a:solidFill>
              </a:defRPr>
            </a:lvl4pPr>
            <a:lvl5pPr marL="1828800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65054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or Three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A7551-169B-3147-81C4-4D60CD27284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492486" y="5735782"/>
            <a:ext cx="2546068" cy="625026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8ECCA304-D6A1-4C43-BCB3-262EA74C13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09606" y="5343336"/>
            <a:ext cx="2330885" cy="368696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>
                <a:solidFill>
                  <a:schemeClr val="tx2"/>
                </a:solidFill>
              </a:defRPr>
            </a:lvl2pPr>
            <a:lvl3pPr marL="914400" indent="0">
              <a:buNone/>
              <a:defRPr>
                <a:solidFill>
                  <a:schemeClr val="tx2"/>
                </a:solidFill>
              </a:defRPr>
            </a:lvl3pPr>
            <a:lvl4pPr marL="1371600" indent="0">
              <a:buNone/>
              <a:defRPr>
                <a:solidFill>
                  <a:schemeClr val="tx2"/>
                </a:solidFill>
              </a:defRPr>
            </a:lvl4pPr>
            <a:lvl5pPr marL="1828800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5A3BEBA-51A8-5542-BF4C-71E185D155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4062" y="77539"/>
            <a:ext cx="4583876" cy="121184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PRESENTORS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D289420-3515-5641-9AC6-1F42C929EB5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956124" y="5735782"/>
            <a:ext cx="2546068" cy="625026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D7B1E9A1-9A3B-5449-B029-9A091BD14E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73244" y="5343336"/>
            <a:ext cx="2330885" cy="368696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>
                <a:solidFill>
                  <a:schemeClr val="tx2"/>
                </a:solidFill>
              </a:defRPr>
            </a:lvl2pPr>
            <a:lvl3pPr marL="914400" indent="0">
              <a:buNone/>
              <a:defRPr>
                <a:solidFill>
                  <a:schemeClr val="tx2"/>
                </a:solidFill>
              </a:defRPr>
            </a:lvl3pPr>
            <a:lvl4pPr marL="1371600" indent="0">
              <a:buNone/>
              <a:defRPr>
                <a:solidFill>
                  <a:schemeClr val="tx2"/>
                </a:solidFill>
              </a:defRPr>
            </a:lvl4pPr>
            <a:lvl5pPr marL="1828800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5D321E3-6B3F-324C-B940-78AB3E9E3424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539152" y="5735782"/>
            <a:ext cx="2546068" cy="625026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CC4F0302-7435-9646-891B-20CAF8C47CD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56272" y="5343336"/>
            <a:ext cx="2330885" cy="368696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>
                <a:solidFill>
                  <a:schemeClr val="tx2"/>
                </a:solidFill>
              </a:defRPr>
            </a:lvl2pPr>
            <a:lvl3pPr marL="914400" indent="0">
              <a:buNone/>
              <a:defRPr>
                <a:solidFill>
                  <a:schemeClr val="tx2"/>
                </a:solidFill>
              </a:defRPr>
            </a:lvl3pPr>
            <a:lvl4pPr marL="1371600" indent="0">
              <a:buNone/>
              <a:defRPr>
                <a:solidFill>
                  <a:schemeClr val="tx2"/>
                </a:solidFill>
              </a:defRPr>
            </a:lvl4pPr>
            <a:lvl5pPr marL="1828800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401341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F12F1E5-0F99-2D47-BAB6-E5A9854BC3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8FC86E-C57D-9E49-957A-16024871E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184" y="4555067"/>
            <a:ext cx="10515600" cy="1116541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99AF8-20F9-3848-9DB2-38D39E1190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1184" y="5698597"/>
            <a:ext cx="10515600" cy="115940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4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586C8-D033-714A-A5E6-16441BE886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01534"/>
            <a:ext cx="10515600" cy="66103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52795-F567-5240-9915-B29269F6D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6680" y="2214833"/>
            <a:ext cx="9438640" cy="4351338"/>
          </a:xfrm>
        </p:spPr>
        <p:txBody>
          <a:bodyPr/>
          <a:lstStyle>
            <a:lvl1pPr>
              <a:defRPr>
                <a:solidFill>
                  <a:srgbClr val="3F4444"/>
                </a:solidFill>
              </a:defRPr>
            </a:lvl1pPr>
            <a:lvl2pPr>
              <a:defRPr>
                <a:solidFill>
                  <a:srgbClr val="3F4444"/>
                </a:solidFill>
              </a:defRPr>
            </a:lvl2pPr>
            <a:lvl3pPr>
              <a:defRPr>
                <a:solidFill>
                  <a:srgbClr val="3F4444"/>
                </a:solidFill>
              </a:defRPr>
            </a:lvl3pPr>
            <a:lvl4pPr>
              <a:defRPr>
                <a:solidFill>
                  <a:srgbClr val="3F4444"/>
                </a:solidFill>
              </a:defRPr>
            </a:lvl4pPr>
            <a:lvl5pPr>
              <a:defRPr>
                <a:solidFill>
                  <a:srgbClr val="3F444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34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E3A96-7CA8-9941-9315-6488632C3F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056920"/>
            <a:ext cx="10515600" cy="6610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B0B6F-1601-E440-8575-6EDA284919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17420"/>
            <a:ext cx="5181600" cy="4351338"/>
          </a:xfrm>
        </p:spPr>
        <p:txBody>
          <a:bodyPr/>
          <a:lstStyle>
            <a:lvl1pPr>
              <a:defRPr>
                <a:solidFill>
                  <a:srgbClr val="3F4444"/>
                </a:solidFill>
              </a:defRPr>
            </a:lvl1pPr>
            <a:lvl2pPr>
              <a:defRPr>
                <a:solidFill>
                  <a:srgbClr val="3F4444"/>
                </a:solidFill>
              </a:defRPr>
            </a:lvl2pPr>
            <a:lvl3pPr>
              <a:defRPr>
                <a:solidFill>
                  <a:srgbClr val="3F4444"/>
                </a:solidFill>
              </a:defRPr>
            </a:lvl3pPr>
            <a:lvl4pPr>
              <a:defRPr>
                <a:solidFill>
                  <a:srgbClr val="3F4444"/>
                </a:solidFill>
              </a:defRPr>
            </a:lvl4pPr>
            <a:lvl5pPr>
              <a:defRPr>
                <a:solidFill>
                  <a:srgbClr val="3F444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6AB4AB-4A9C-E546-9DCA-F97F37FD10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517420"/>
            <a:ext cx="5181600" cy="4351338"/>
          </a:xfrm>
        </p:spPr>
        <p:txBody>
          <a:bodyPr/>
          <a:lstStyle>
            <a:lvl1pPr>
              <a:defRPr>
                <a:solidFill>
                  <a:srgbClr val="3F4444"/>
                </a:solidFill>
              </a:defRPr>
            </a:lvl1pPr>
            <a:lvl2pPr>
              <a:defRPr>
                <a:solidFill>
                  <a:srgbClr val="3F4444"/>
                </a:solidFill>
              </a:defRPr>
            </a:lvl2pPr>
            <a:lvl3pPr>
              <a:defRPr>
                <a:solidFill>
                  <a:srgbClr val="3F4444"/>
                </a:solidFill>
              </a:defRPr>
            </a:lvl3pPr>
            <a:lvl4pPr>
              <a:defRPr>
                <a:solidFill>
                  <a:srgbClr val="3F4444"/>
                </a:solidFill>
              </a:defRPr>
            </a:lvl4pPr>
            <a:lvl5pPr>
              <a:defRPr>
                <a:solidFill>
                  <a:srgbClr val="3F444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94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0C45C-FFBC-984E-B5EF-3008CDBE1A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043492"/>
            <a:ext cx="10515600" cy="6471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A0C999-4B5F-114F-9DD7-58E23F557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03892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9D9E04-5B47-A74C-B184-ECD208C71D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27804"/>
            <a:ext cx="5157787" cy="3684588"/>
          </a:xfrm>
        </p:spPr>
        <p:txBody>
          <a:bodyPr/>
          <a:lstStyle>
            <a:lvl1pPr>
              <a:defRPr>
                <a:solidFill>
                  <a:srgbClr val="3F4444"/>
                </a:solidFill>
              </a:defRPr>
            </a:lvl1pPr>
            <a:lvl2pPr>
              <a:defRPr>
                <a:solidFill>
                  <a:srgbClr val="3F4444"/>
                </a:solidFill>
              </a:defRPr>
            </a:lvl2pPr>
            <a:lvl3pPr>
              <a:defRPr>
                <a:solidFill>
                  <a:srgbClr val="3F4444"/>
                </a:solidFill>
              </a:defRPr>
            </a:lvl3pPr>
            <a:lvl4pPr>
              <a:defRPr>
                <a:solidFill>
                  <a:srgbClr val="3F4444"/>
                </a:solidFill>
              </a:defRPr>
            </a:lvl4pPr>
            <a:lvl5pPr>
              <a:defRPr>
                <a:solidFill>
                  <a:srgbClr val="3F444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72933C-2212-C549-94E2-22D4632F08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03892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CE1DA1-E156-3C40-96C9-6B74080451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27804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86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E3A96-7CA8-9941-9315-6488632C3F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056920"/>
            <a:ext cx="10515600" cy="6610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B0B6F-1601-E440-8575-6EDA284919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0036" y="3206662"/>
            <a:ext cx="3259377" cy="2594417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3F4444"/>
                </a:solidFill>
              </a:defRPr>
            </a:lvl1pPr>
            <a:lvl2pPr>
              <a:defRPr>
                <a:solidFill>
                  <a:srgbClr val="3F4444"/>
                </a:solidFill>
              </a:defRPr>
            </a:lvl2pPr>
            <a:lvl3pPr>
              <a:defRPr>
                <a:solidFill>
                  <a:srgbClr val="3F4444"/>
                </a:solidFill>
              </a:defRPr>
            </a:lvl3pPr>
            <a:lvl4pPr>
              <a:defRPr>
                <a:solidFill>
                  <a:srgbClr val="3F4444"/>
                </a:solidFill>
              </a:defRPr>
            </a:lvl4pPr>
            <a:lvl5pPr>
              <a:defRPr>
                <a:solidFill>
                  <a:srgbClr val="3F444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5E1AEFA-2621-704D-B068-03409BA53E0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4817" y="2495904"/>
            <a:ext cx="3259377" cy="474663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>
                <a:solidFill>
                  <a:schemeClr val="tx2"/>
                </a:solidFill>
              </a:defRPr>
            </a:lvl2pPr>
            <a:lvl3pPr marL="914400" indent="0">
              <a:buNone/>
              <a:defRPr>
                <a:solidFill>
                  <a:schemeClr val="tx2"/>
                </a:solidFill>
              </a:defRPr>
            </a:lvl3pPr>
            <a:lvl4pPr marL="1371600" indent="0">
              <a:buNone/>
              <a:defRPr>
                <a:solidFill>
                  <a:schemeClr val="tx2"/>
                </a:solidFill>
              </a:defRPr>
            </a:lvl4pPr>
            <a:lvl5pPr marL="1828800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C5382D3-8E45-744F-BBAC-0CD9ECC21BD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484839" y="3206662"/>
            <a:ext cx="3259377" cy="2594417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3F4444"/>
                </a:solidFill>
              </a:defRPr>
            </a:lvl1pPr>
            <a:lvl2pPr>
              <a:defRPr>
                <a:solidFill>
                  <a:srgbClr val="3F4444"/>
                </a:solidFill>
              </a:defRPr>
            </a:lvl2pPr>
            <a:lvl3pPr>
              <a:defRPr>
                <a:solidFill>
                  <a:srgbClr val="3F4444"/>
                </a:solidFill>
              </a:defRPr>
            </a:lvl3pPr>
            <a:lvl4pPr>
              <a:defRPr>
                <a:solidFill>
                  <a:srgbClr val="3F4444"/>
                </a:solidFill>
              </a:defRPr>
            </a:lvl4pPr>
            <a:lvl5pPr>
              <a:defRPr>
                <a:solidFill>
                  <a:srgbClr val="3F444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39180D5-1DCE-584B-AAA8-9C27C156E8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79620" y="2495904"/>
            <a:ext cx="3259377" cy="474663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>
                <a:solidFill>
                  <a:schemeClr val="tx2"/>
                </a:solidFill>
              </a:defRPr>
            </a:lvl2pPr>
            <a:lvl3pPr marL="914400" indent="0">
              <a:buNone/>
              <a:defRPr>
                <a:solidFill>
                  <a:schemeClr val="tx2"/>
                </a:solidFill>
              </a:defRPr>
            </a:lvl3pPr>
            <a:lvl4pPr marL="1371600" indent="0">
              <a:buNone/>
              <a:defRPr>
                <a:solidFill>
                  <a:schemeClr val="tx2"/>
                </a:solidFill>
              </a:defRPr>
            </a:lvl4pPr>
            <a:lvl5pPr marL="1828800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EAC7FDD-4053-BB43-8573-AE3D4CA12C9E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094423" y="3206663"/>
            <a:ext cx="3259377" cy="2594416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3F4444"/>
                </a:solidFill>
              </a:defRPr>
            </a:lvl1pPr>
            <a:lvl2pPr>
              <a:defRPr>
                <a:solidFill>
                  <a:srgbClr val="3F4444"/>
                </a:solidFill>
              </a:defRPr>
            </a:lvl2pPr>
            <a:lvl3pPr>
              <a:defRPr>
                <a:solidFill>
                  <a:srgbClr val="3F4444"/>
                </a:solidFill>
              </a:defRPr>
            </a:lvl3pPr>
            <a:lvl4pPr>
              <a:defRPr>
                <a:solidFill>
                  <a:srgbClr val="3F4444"/>
                </a:solidFill>
              </a:defRPr>
            </a:lvl4pPr>
            <a:lvl5pPr>
              <a:defRPr>
                <a:solidFill>
                  <a:srgbClr val="3F444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77347D4D-0ED8-5547-AE40-67DBA292649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89204" y="2495904"/>
            <a:ext cx="3259377" cy="474663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>
                <a:solidFill>
                  <a:schemeClr val="tx2"/>
                </a:solidFill>
              </a:defRPr>
            </a:lvl2pPr>
            <a:lvl3pPr marL="914400" indent="0">
              <a:buNone/>
              <a:defRPr>
                <a:solidFill>
                  <a:schemeClr val="tx2"/>
                </a:solidFill>
              </a:defRPr>
            </a:lvl3pPr>
            <a:lvl4pPr marL="1371600" indent="0">
              <a:buNone/>
              <a:defRPr>
                <a:solidFill>
                  <a:schemeClr val="tx2"/>
                </a:solidFill>
              </a:defRPr>
            </a:lvl4pPr>
            <a:lvl5pPr marL="1828800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418119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E3A96-7CA8-9941-9315-6488632C3F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056920"/>
            <a:ext cx="10515600" cy="6610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B0B6F-1601-E440-8575-6EDA284919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9473" y="3206663"/>
            <a:ext cx="2330885" cy="2594417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3F4444"/>
                </a:solidFill>
              </a:defRPr>
            </a:lvl1pPr>
            <a:lvl2pPr>
              <a:defRPr>
                <a:solidFill>
                  <a:srgbClr val="3F4444"/>
                </a:solidFill>
              </a:defRPr>
            </a:lvl2pPr>
            <a:lvl3pPr>
              <a:defRPr>
                <a:solidFill>
                  <a:srgbClr val="3F4444"/>
                </a:solidFill>
              </a:defRPr>
            </a:lvl3pPr>
            <a:lvl4pPr>
              <a:defRPr>
                <a:solidFill>
                  <a:srgbClr val="3F4444"/>
                </a:solidFill>
              </a:defRPr>
            </a:lvl4pPr>
            <a:lvl5pPr>
              <a:defRPr>
                <a:solidFill>
                  <a:srgbClr val="3F444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5E1AEFA-2621-704D-B068-03409BA53E0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4254" y="2495905"/>
            <a:ext cx="2330885" cy="474663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>
                <a:solidFill>
                  <a:schemeClr val="tx2"/>
                </a:solidFill>
              </a:defRPr>
            </a:lvl2pPr>
            <a:lvl3pPr marL="914400" indent="0">
              <a:buNone/>
              <a:defRPr>
                <a:solidFill>
                  <a:schemeClr val="tx2"/>
                </a:solidFill>
              </a:defRPr>
            </a:lvl3pPr>
            <a:lvl4pPr marL="1371600" indent="0">
              <a:buNone/>
              <a:defRPr>
                <a:solidFill>
                  <a:schemeClr val="tx2"/>
                </a:solidFill>
              </a:defRPr>
            </a:lvl4pPr>
            <a:lvl5pPr marL="1828800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C5382D3-8E45-744F-BBAC-0CD9ECC21BD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507287" y="3206663"/>
            <a:ext cx="2330885" cy="2594417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3F4444"/>
                </a:solidFill>
              </a:defRPr>
            </a:lvl1pPr>
            <a:lvl2pPr>
              <a:defRPr>
                <a:solidFill>
                  <a:srgbClr val="3F4444"/>
                </a:solidFill>
              </a:defRPr>
            </a:lvl2pPr>
            <a:lvl3pPr>
              <a:defRPr>
                <a:solidFill>
                  <a:srgbClr val="3F4444"/>
                </a:solidFill>
              </a:defRPr>
            </a:lvl3pPr>
            <a:lvl4pPr>
              <a:defRPr>
                <a:solidFill>
                  <a:srgbClr val="3F4444"/>
                </a:solidFill>
              </a:defRPr>
            </a:lvl4pPr>
            <a:lvl5pPr>
              <a:defRPr>
                <a:solidFill>
                  <a:srgbClr val="3F444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39180D5-1DCE-584B-AAA8-9C27C156E8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02068" y="2495905"/>
            <a:ext cx="2330885" cy="474663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>
                <a:solidFill>
                  <a:schemeClr val="tx2"/>
                </a:solidFill>
              </a:defRPr>
            </a:lvl2pPr>
            <a:lvl3pPr marL="914400" indent="0">
              <a:buNone/>
              <a:defRPr>
                <a:solidFill>
                  <a:schemeClr val="tx2"/>
                </a:solidFill>
              </a:defRPr>
            </a:lvl3pPr>
            <a:lvl4pPr marL="1371600" indent="0">
              <a:buNone/>
              <a:defRPr>
                <a:solidFill>
                  <a:schemeClr val="tx2"/>
                </a:solidFill>
              </a:defRPr>
            </a:lvl4pPr>
            <a:lvl5pPr marL="1828800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EAC7FDD-4053-BB43-8573-AE3D4CA12C9E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265101" y="3206665"/>
            <a:ext cx="2330885" cy="2594416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3F4444"/>
                </a:solidFill>
              </a:defRPr>
            </a:lvl1pPr>
            <a:lvl2pPr>
              <a:defRPr>
                <a:solidFill>
                  <a:srgbClr val="3F4444"/>
                </a:solidFill>
              </a:defRPr>
            </a:lvl2pPr>
            <a:lvl3pPr>
              <a:defRPr>
                <a:solidFill>
                  <a:srgbClr val="3F4444"/>
                </a:solidFill>
              </a:defRPr>
            </a:lvl3pPr>
            <a:lvl4pPr>
              <a:defRPr>
                <a:solidFill>
                  <a:srgbClr val="3F4444"/>
                </a:solidFill>
              </a:defRPr>
            </a:lvl4pPr>
            <a:lvl5pPr>
              <a:defRPr>
                <a:solidFill>
                  <a:srgbClr val="3F444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77347D4D-0ED8-5547-AE40-67DBA292649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59882" y="2495906"/>
            <a:ext cx="2330885" cy="474663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>
                <a:solidFill>
                  <a:schemeClr val="tx2"/>
                </a:solidFill>
              </a:defRPr>
            </a:lvl2pPr>
            <a:lvl3pPr marL="914400" indent="0">
              <a:buNone/>
              <a:defRPr>
                <a:solidFill>
                  <a:schemeClr val="tx2"/>
                </a:solidFill>
              </a:defRPr>
            </a:lvl3pPr>
            <a:lvl4pPr marL="1371600" indent="0">
              <a:buNone/>
              <a:defRPr>
                <a:solidFill>
                  <a:schemeClr val="tx2"/>
                </a:solidFill>
              </a:defRPr>
            </a:lvl4pPr>
            <a:lvl5pPr marL="1828800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1EC2073-0D3F-0B40-8E61-676B4AFE20B3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9022915" y="3206665"/>
            <a:ext cx="2330885" cy="2594416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3F4444"/>
                </a:solidFill>
              </a:defRPr>
            </a:lvl1pPr>
            <a:lvl2pPr>
              <a:defRPr>
                <a:solidFill>
                  <a:srgbClr val="3F4444"/>
                </a:solidFill>
              </a:defRPr>
            </a:lvl2pPr>
            <a:lvl3pPr>
              <a:defRPr>
                <a:solidFill>
                  <a:srgbClr val="3F4444"/>
                </a:solidFill>
              </a:defRPr>
            </a:lvl3pPr>
            <a:lvl4pPr>
              <a:defRPr>
                <a:solidFill>
                  <a:srgbClr val="3F4444"/>
                </a:solidFill>
              </a:defRPr>
            </a:lvl4pPr>
            <a:lvl5pPr>
              <a:defRPr>
                <a:solidFill>
                  <a:srgbClr val="3F444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BB5EB19-7D65-044B-B397-C26798E2B8E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7696" y="2495906"/>
            <a:ext cx="2330885" cy="474663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>
                <a:solidFill>
                  <a:schemeClr val="tx2"/>
                </a:solidFill>
              </a:defRPr>
            </a:lvl2pPr>
            <a:lvl3pPr marL="914400" indent="0">
              <a:buNone/>
              <a:defRPr>
                <a:solidFill>
                  <a:schemeClr val="tx2"/>
                </a:solidFill>
              </a:defRPr>
            </a:lvl3pPr>
            <a:lvl4pPr marL="1371600" indent="0">
              <a:buNone/>
              <a:defRPr>
                <a:solidFill>
                  <a:schemeClr val="tx2"/>
                </a:solidFill>
              </a:defRPr>
            </a:lvl4pPr>
            <a:lvl5pPr marL="1828800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47443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16019-2E2B-D841-8265-E6917F30C5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043492"/>
            <a:ext cx="10515600" cy="6610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506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038DE9-C256-7141-A946-4223496EB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6274"/>
            <a:ext cx="10515600" cy="66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BECEA0-36F7-C847-96CA-121718EF64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6680" y="1919400"/>
            <a:ext cx="94386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900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3F444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F444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F444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3F444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3F444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F41E8-1775-9043-8904-1BF502F4C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Scholarships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FA48EC-3EBF-5040-9B01-D41EB44A76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/>
              <a:t>No portion of this presentation may be copied or distributed without expressed written consent of National NSSLHA.</a:t>
            </a:r>
          </a:p>
        </p:txBody>
      </p:sp>
    </p:spTree>
    <p:extLst>
      <p:ext uri="{BB962C8B-B14F-4D97-AF65-F5344CB8AC3E}">
        <p14:creationId xmlns:p14="http://schemas.microsoft.com/office/powerpoint/2010/main" val="331248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8"/>
          <p:cNvSpPr/>
          <p:nvPr/>
        </p:nvSpPr>
        <p:spPr>
          <a:xfrm>
            <a:off x="9049875" y="-26900"/>
            <a:ext cx="3186900" cy="6885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3" name="Google Shape;253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01200" y="0"/>
            <a:ext cx="2667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8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9"/>
          <a:stretch/>
        </p:blipFill>
        <p:spPr>
          <a:xfrm rot="400241">
            <a:off x="5163090" y="538033"/>
            <a:ext cx="4580967" cy="607446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8"/>
          <p:cNvSpPr txBox="1"/>
          <p:nvPr/>
        </p:nvSpPr>
        <p:spPr>
          <a:xfrm>
            <a:off x="923200" y="5102050"/>
            <a:ext cx="4917300" cy="10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38"/>
          <p:cNvSpPr/>
          <p:nvPr/>
        </p:nvSpPr>
        <p:spPr>
          <a:xfrm>
            <a:off x="498556" y="2255580"/>
            <a:ext cx="5766600" cy="22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srgbClr val="3F4444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38"/>
          <p:cNvSpPr/>
          <p:nvPr/>
        </p:nvSpPr>
        <p:spPr>
          <a:xfrm>
            <a:off x="557206" y="2050378"/>
            <a:ext cx="4268577" cy="2034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5695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WHAT’S IN IT FOR STUDENTS?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E56954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4444"/>
              </a:buClr>
              <a:buSzPts val="2200"/>
              <a:buFont typeface="Arial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Six $1,000 scholarships for 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undergraduate juniors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4444"/>
              </a:buClr>
              <a:buSzPts val="2200"/>
              <a:buFont typeface="Arial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Four $500 scholarships for 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undergraduate sophomores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4444"/>
              </a:buClr>
              <a:buSzPts val="2200"/>
              <a:buFont typeface="Arial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F4444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4444"/>
              </a:buClr>
              <a:buSzPts val="2200"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Applicants no longer have to obtain a letter of recommendation. We have developed a new reference form to make applying easier for students and their references.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4444"/>
              </a:buClr>
              <a:buSzPts val="2200"/>
              <a:buFontTx/>
              <a:buNone/>
              <a:tabLst/>
              <a:defRPr/>
            </a:pP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srgbClr val="3F4444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1" u="none" strike="noStrike" kern="1200" cap="none" spc="0" normalizeH="0" baseline="0" noProof="0" dirty="0">
              <a:ln>
                <a:noFill/>
              </a:ln>
              <a:solidFill>
                <a:srgbClr val="3F4444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8" name="Google Shape;258;p38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902"/>
          <a:stretch/>
        </p:blipFill>
        <p:spPr>
          <a:xfrm rot="407510">
            <a:off x="5504958" y="1073940"/>
            <a:ext cx="3954171" cy="5036746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8"/>
          <p:cNvSpPr txBox="1"/>
          <p:nvPr/>
        </p:nvSpPr>
        <p:spPr>
          <a:xfrm>
            <a:off x="454461" y="609841"/>
            <a:ext cx="3725653" cy="11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3200"/>
              <a:buFont typeface="Calibri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National NSSLHA Undergrad Scholarships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3200"/>
              <a:buFont typeface="Calibri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DUE DECEMBER 31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A27DB30-DD6F-2510-6950-6FE796B4B27A}"/>
              </a:ext>
            </a:extLst>
          </p:cNvPr>
          <p:cNvSpPr/>
          <p:nvPr/>
        </p:nvSpPr>
        <p:spPr>
          <a:xfrm>
            <a:off x="8473304" y="-26900"/>
            <a:ext cx="2939252" cy="288703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oogle Shape;259;p38">
            <a:extLst>
              <a:ext uri="{FF2B5EF4-FFF2-40B4-BE49-F238E27FC236}">
                <a16:creationId xmlns:a16="http://schemas.microsoft.com/office/drawing/2014/main" id="{210A962D-053F-6846-B57A-FF70F61896AF}"/>
              </a:ext>
            </a:extLst>
          </p:cNvPr>
          <p:cNvSpPr txBox="1"/>
          <p:nvPr/>
        </p:nvSpPr>
        <p:spPr>
          <a:xfrm>
            <a:off x="8734758" y="857798"/>
            <a:ext cx="2379629" cy="922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3200"/>
              <a:buFont typeface="Calibri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  <a:cs typeface="Calibri"/>
                <a:sym typeface="Calibri"/>
              </a:rPr>
              <a:t>Revised Application Requirement</a:t>
            </a:r>
            <a:endParaRPr kumimoji="0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840A111-CF5B-CB40-8C52-A6458EB7224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052831"/>
            <a:ext cx="12192000" cy="2805169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3B6A1FB-5B36-0248-9D9A-A94693FAB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486" y="1446392"/>
            <a:ext cx="10671922" cy="2524143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$5,000 National NSSLHA scholarships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Administered through the ASHFoundation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Funded by National NSSLHA and chapter donations through Chapter Honors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Eligibility: Undergraduate seniors entering master’s or AuD program, first-year </a:t>
            </a:r>
            <a:br>
              <a:rPr lang="en-US" dirty="0"/>
            </a:br>
            <a:r>
              <a:rPr lang="en-US" dirty="0"/>
              <a:t>SLP students, and full-time AuD students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B66CBB6-23C9-964C-9632-267973D22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486" y="624264"/>
            <a:ext cx="7496413" cy="643672"/>
          </a:xfrm>
        </p:spPr>
        <p:txBody>
          <a:bodyPr>
            <a:normAutofit fontScale="90000"/>
          </a:bodyPr>
          <a:lstStyle/>
          <a:p>
            <a:r>
              <a:rPr lang="en-US" dirty="0"/>
              <a:t>ASHFOUNDATION NSSLHA GRADUATE SCHOLARSHIPS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ADB29C9F-D60C-5EDD-7728-15B0D54912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1579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626"/>
    </mc:Choice>
    <mc:Fallback xmlns="">
      <p:transition spd="slow" advTm="366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1"/>
          <p:cNvSpPr/>
          <p:nvPr/>
        </p:nvSpPr>
        <p:spPr>
          <a:xfrm>
            <a:off x="9066963" y="0"/>
            <a:ext cx="3125037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41"/>
          <p:cNvSpPr txBox="1">
            <a:spLocks noGrp="1"/>
          </p:cNvSpPr>
          <p:nvPr>
            <p:ph type="title"/>
          </p:nvPr>
        </p:nvSpPr>
        <p:spPr>
          <a:xfrm>
            <a:off x="838200" y="1513667"/>
            <a:ext cx="5758543" cy="661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</a:pPr>
            <a:r>
              <a:rPr lang="en-US" dirty="0"/>
              <a:t>CSD STUDENT SCHOLARSHIPS</a:t>
            </a:r>
            <a:endParaRPr dirty="0"/>
          </a:p>
        </p:txBody>
      </p:sp>
      <p:sp>
        <p:nvSpPr>
          <p:cNvPr id="287" name="Google Shape;287;p41"/>
          <p:cNvSpPr txBox="1">
            <a:spLocks noGrp="1"/>
          </p:cNvSpPr>
          <p:nvPr>
            <p:ph type="body" idx="1"/>
          </p:nvPr>
        </p:nvSpPr>
        <p:spPr>
          <a:xfrm>
            <a:off x="838200" y="2464904"/>
            <a:ext cx="5519569" cy="4161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 dirty="0">
                <a:solidFill>
                  <a:schemeClr val="accent1"/>
                </a:solidFill>
              </a:rPr>
              <a:t>Other Scholarship Opportunities</a:t>
            </a:r>
            <a:endParaRPr lang="en-US"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2400"/>
              <a:buNone/>
            </a:pPr>
            <a:br>
              <a:rPr lang="en-US" sz="2200" dirty="0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dirty="0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National NSSLHA’s IDEA Work Group has created a new CSD Student Scholarships resource that lists scholarships available to students from various organizations. </a:t>
            </a:r>
            <a:endParaRPr lang="en-US" sz="2200" b="0" i="0" u="none" strike="noStrike" cap="none" dirty="0">
              <a:solidFill>
                <a:srgbClr val="4444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2400"/>
              <a:buNone/>
            </a:pPr>
            <a:endParaRPr sz="2200" b="0" i="0" u="none" strike="noStrike" cap="none" dirty="0">
              <a:solidFill>
                <a:srgbClr val="4444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56954"/>
              </a:buClr>
              <a:buSzPts val="2400"/>
              <a:buFont typeface="Arial"/>
              <a:buNone/>
            </a:pPr>
            <a:endParaRPr sz="1000" b="0" i="0" u="none" strike="noStrike" cap="none" dirty="0">
              <a:solidFill>
                <a:srgbClr val="3F44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4444"/>
              </a:buClr>
              <a:buSzPts val="2400"/>
              <a:buNone/>
            </a:pPr>
            <a:endParaRPr dirty="0"/>
          </a:p>
        </p:txBody>
      </p:sp>
      <p:pic>
        <p:nvPicPr>
          <p:cNvPr id="288" name="Google Shape;288;p41"/>
          <p:cNvPicPr preferRelativeResize="0"/>
          <p:nvPr/>
        </p:nvPicPr>
        <p:blipFill rotWithShape="1">
          <a:blip r:embed="rId3" cstate="email">
            <a:alphaModFix amt="1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9526772" y="0"/>
            <a:ext cx="266522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4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2066">
            <a:off x="6281029" y="706646"/>
            <a:ext cx="4468330" cy="5794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41"/>
          <p:cNvPicPr preferRelativeResize="0"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" t="8348" r="-629" b="1472"/>
          <a:stretch/>
        </p:blipFill>
        <p:spPr>
          <a:xfrm rot="196280">
            <a:off x="6664983" y="1239368"/>
            <a:ext cx="3837504" cy="4560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8"/>
          <p:cNvSpPr/>
          <p:nvPr/>
        </p:nvSpPr>
        <p:spPr>
          <a:xfrm>
            <a:off x="498556" y="2255580"/>
            <a:ext cx="5766600" cy="22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0" i="0" u="none" strike="noStrike" cap="none">
              <a:solidFill>
                <a:srgbClr val="3F444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38"/>
          <p:cNvSpPr/>
          <p:nvPr/>
        </p:nvSpPr>
        <p:spPr>
          <a:xfrm>
            <a:off x="498556" y="1387327"/>
            <a:ext cx="4327227" cy="276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1" u="none" strike="noStrike" cap="none" dirty="0">
              <a:solidFill>
                <a:srgbClr val="3F444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259;p38">
            <a:extLst>
              <a:ext uri="{FF2B5EF4-FFF2-40B4-BE49-F238E27FC236}">
                <a16:creationId xmlns:a16="http://schemas.microsoft.com/office/drawing/2014/main" id="{BD436B24-8128-EDBF-D2C6-77647697CF10}"/>
              </a:ext>
            </a:extLst>
          </p:cNvPr>
          <p:cNvSpPr txBox="1"/>
          <p:nvPr/>
        </p:nvSpPr>
        <p:spPr>
          <a:xfrm>
            <a:off x="5142931" y="5477070"/>
            <a:ext cx="7049069" cy="777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libri"/>
              <a:buNone/>
            </a:pPr>
            <a:r>
              <a:rPr lang="en-US" sz="2800" b="0" i="0" u="none" strike="noStrike" cap="none" dirty="0">
                <a:solidFill>
                  <a:schemeClr val="dk2"/>
                </a:solidFill>
                <a:latin typeface="Calibri"/>
                <a:ea typeface="Arial"/>
                <a:cs typeface="Calibri"/>
                <a:sym typeface="Calibri"/>
              </a:rPr>
              <a:t>nsslha.org/programs</a:t>
            </a:r>
            <a:r>
              <a:rPr lang="en-US" sz="2800" b="0" i="0" u="none" strike="noStrike" cap="none">
                <a:solidFill>
                  <a:schemeClr val="dk2"/>
                </a:solidFill>
                <a:latin typeface="Calibri"/>
                <a:ea typeface="Arial"/>
                <a:cs typeface="Calibri"/>
                <a:sym typeface="Calibri"/>
              </a:rPr>
              <a:t>/scholarships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62AC442-9269-6971-AA4F-DE252E767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LEARN MORE, VISIT</a:t>
            </a:r>
          </a:p>
        </p:txBody>
      </p:sp>
      <p:pic>
        <p:nvPicPr>
          <p:cNvPr id="4" name="Picture 3" descr="A qr code with circles and circles&#10;&#10;Description automatically generated">
            <a:extLst>
              <a:ext uri="{FF2B5EF4-FFF2-40B4-BE49-F238E27FC236}">
                <a16:creationId xmlns:a16="http://schemas.microsoft.com/office/drawing/2014/main" id="{692576DD-C235-7ACA-4C3C-E16BB07F64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302" y="515312"/>
            <a:ext cx="4981303" cy="498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472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1"/>
          <p:cNvSpPr/>
          <p:nvPr/>
        </p:nvSpPr>
        <p:spPr>
          <a:xfrm>
            <a:off x="9066963" y="0"/>
            <a:ext cx="3125037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41"/>
          <p:cNvSpPr txBox="1">
            <a:spLocks noGrp="1"/>
          </p:cNvSpPr>
          <p:nvPr>
            <p:ph type="title"/>
          </p:nvPr>
        </p:nvSpPr>
        <p:spPr>
          <a:xfrm>
            <a:off x="838200" y="472556"/>
            <a:ext cx="5758543" cy="661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</a:pPr>
            <a:r>
              <a:rPr lang="en-US" dirty="0"/>
              <a:t>FOLLOW National NSSLHA </a:t>
            </a:r>
            <a:endParaRPr dirty="0"/>
          </a:p>
        </p:txBody>
      </p:sp>
      <p:sp>
        <p:nvSpPr>
          <p:cNvPr id="287" name="Google Shape;287;p41"/>
          <p:cNvSpPr txBox="1">
            <a:spLocks noGrp="1"/>
          </p:cNvSpPr>
          <p:nvPr>
            <p:ph type="body" idx="1"/>
          </p:nvPr>
        </p:nvSpPr>
        <p:spPr>
          <a:xfrm>
            <a:off x="838200" y="1310278"/>
            <a:ext cx="5519569" cy="5316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 dirty="0">
                <a:solidFill>
                  <a:schemeClr val="accent1"/>
                </a:solidFill>
              </a:rPr>
              <a:t>Social Media Channels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4444"/>
              </a:buClr>
              <a:buSzPts val="2400"/>
              <a:buChar char="•"/>
            </a:pPr>
            <a:r>
              <a:rPr lang="en-US" sz="2200" dirty="0">
                <a:solidFill>
                  <a:srgbClr val="3F4444"/>
                </a:solidFill>
              </a:rPr>
              <a:t>Instagram</a:t>
            </a:r>
            <a:endParaRPr sz="2200" dirty="0">
              <a:solidFill>
                <a:srgbClr val="3F4444"/>
              </a:solidFill>
            </a:endParaRPr>
          </a:p>
          <a:p>
            <a:pPr marL="228600" lvl="0" indent="-215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4444"/>
              </a:buClr>
              <a:buSzPts val="2200"/>
              <a:buChar char="•"/>
            </a:pPr>
            <a:r>
              <a:rPr lang="en-US" sz="2200" dirty="0">
                <a:solidFill>
                  <a:srgbClr val="3F4444"/>
                </a:solidFill>
              </a:rPr>
              <a:t>LinkedIn</a:t>
            </a:r>
            <a:endParaRPr sz="2200" dirty="0">
              <a:solidFill>
                <a:srgbClr val="3F4444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4444"/>
              </a:buClr>
              <a:buSzPts val="2400"/>
              <a:buChar char="•"/>
            </a:pPr>
            <a:r>
              <a:rPr lang="en-US" sz="2200" dirty="0">
                <a:solidFill>
                  <a:srgbClr val="3F4444"/>
                </a:solidFill>
              </a:rPr>
              <a:t>Facebook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4444"/>
              </a:buClr>
              <a:buSzPts val="2400"/>
              <a:buChar char="•"/>
            </a:pPr>
            <a:r>
              <a:rPr lang="en-US" sz="2200"/>
              <a:t>TikTok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4444"/>
              </a:buClr>
              <a:buSzPts val="2400"/>
              <a:buChar char="•"/>
            </a:pPr>
            <a:r>
              <a:rPr lang="en-US" sz="2200" dirty="0">
                <a:solidFill>
                  <a:srgbClr val="3F4444"/>
                </a:solidFill>
              </a:rPr>
              <a:t>Twitter </a:t>
            </a:r>
            <a:endParaRPr dirty="0">
              <a:solidFill>
                <a:srgbClr val="3F4444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4444"/>
              </a:buClr>
              <a:buSzPts val="2400"/>
              <a:buChar char="•"/>
            </a:pPr>
            <a:r>
              <a:rPr lang="en-US" sz="2200" dirty="0">
                <a:solidFill>
                  <a:srgbClr val="3F4444"/>
                </a:solidFill>
              </a:rPr>
              <a:t>National NSSLHA Blog </a:t>
            </a:r>
            <a:endParaRPr sz="1000" dirty="0">
              <a:solidFill>
                <a:srgbClr val="3F4444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endParaRPr sz="1000" dirty="0"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 dirty="0">
                <a:solidFill>
                  <a:schemeClr val="accent1"/>
                </a:solidFill>
              </a:rPr>
              <a:t>Instagram </a:t>
            </a:r>
            <a:endParaRPr sz="1200" dirty="0"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24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Motivation Monday </a:t>
            </a:r>
            <a:endParaRPr sz="2200" b="0" i="0" u="none" strike="noStrike" cap="none" dirty="0">
              <a:solidFill>
                <a:srgbClr val="4444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15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2200"/>
              <a:buChar char="•"/>
            </a:pPr>
            <a:r>
              <a:rPr lang="en-US" sz="2200" dirty="0">
                <a:solidFill>
                  <a:srgbClr val="444444"/>
                </a:solidFill>
              </a:rPr>
              <a:t>NSSLHA Blog posts</a:t>
            </a:r>
            <a:endParaRPr sz="2200" dirty="0">
              <a:solidFill>
                <a:srgbClr val="444444"/>
              </a:solidFill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2400"/>
              <a:buFont typeface="Arial"/>
              <a:buChar char="•"/>
            </a:pPr>
            <a:r>
              <a:rPr lang="en-US" sz="2200" dirty="0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What’s This Wednesday </a:t>
            </a:r>
            <a:endParaRPr dirty="0">
              <a:solidFill>
                <a:srgbClr val="444444"/>
              </a:solidFill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2400"/>
              <a:buFont typeface="Arial"/>
              <a:buChar char="•"/>
            </a:pPr>
            <a:r>
              <a:rPr lang="en-US" sz="2200" dirty="0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Giveaways &amp; </a:t>
            </a:r>
            <a:r>
              <a:rPr lang="en-US" sz="2200" dirty="0">
                <a:solidFill>
                  <a:srgbClr val="444444"/>
                </a:solidFill>
              </a:rPr>
              <a:t>m</a:t>
            </a:r>
            <a:r>
              <a:rPr lang="en-US" sz="2200" dirty="0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ore 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2400"/>
              <a:buFont typeface="Arial"/>
              <a:buChar char="•"/>
            </a:pPr>
            <a:endParaRPr lang="en-US" sz="2200" b="0" i="0" u="none" strike="noStrike" cap="none" dirty="0">
              <a:solidFill>
                <a:srgbClr val="4444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2400"/>
              <a:buNone/>
            </a:pPr>
            <a:endParaRPr sz="2200" b="0" i="0" u="none" strike="noStrike" cap="none" dirty="0">
              <a:solidFill>
                <a:srgbClr val="4444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56954"/>
              </a:buClr>
              <a:buSzPts val="2400"/>
              <a:buFont typeface="Arial"/>
              <a:buNone/>
            </a:pPr>
            <a:endParaRPr sz="1000" b="0" i="0" u="none" strike="noStrike" cap="none" dirty="0">
              <a:solidFill>
                <a:srgbClr val="3F44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4444"/>
              </a:buClr>
              <a:buSzPts val="2400"/>
              <a:buNone/>
            </a:pPr>
            <a:endParaRPr dirty="0"/>
          </a:p>
        </p:txBody>
      </p:sp>
      <p:pic>
        <p:nvPicPr>
          <p:cNvPr id="288" name="Google Shape;288;p41"/>
          <p:cNvPicPr preferRelativeResize="0"/>
          <p:nvPr/>
        </p:nvPicPr>
        <p:blipFill rotWithShape="1">
          <a:blip r:embed="rId3" cstate="email">
            <a:alphaModFix amt="1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9526772" y="0"/>
            <a:ext cx="266522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4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2066">
            <a:off x="6281029" y="706646"/>
            <a:ext cx="4468330" cy="5794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41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5106"/>
          <a:stretch/>
        </p:blipFill>
        <p:spPr>
          <a:xfrm rot="196280">
            <a:off x="6627173" y="1239376"/>
            <a:ext cx="3837504" cy="4560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1_Office Theme">
  <a:themeElements>
    <a:clrScheme name="NSSLHA">
      <a:dk1>
        <a:srgbClr val="000000"/>
      </a:dk1>
      <a:lt1>
        <a:srgbClr val="FFFFFF"/>
      </a:lt1>
      <a:dk2>
        <a:srgbClr val="44546A"/>
      </a:dk2>
      <a:lt2>
        <a:srgbClr val="77C5D5"/>
      </a:lt2>
      <a:accent1>
        <a:srgbClr val="E56954"/>
      </a:accent1>
      <a:accent2>
        <a:srgbClr val="F1BE48"/>
      </a:accent2>
      <a:accent3>
        <a:srgbClr val="CBC3BC"/>
      </a:accent3>
      <a:accent4>
        <a:srgbClr val="E56954"/>
      </a:accent4>
      <a:accent5>
        <a:srgbClr val="77C5D5"/>
      </a:accent5>
      <a:accent6>
        <a:srgbClr val="4F7588"/>
      </a:accent6>
      <a:hlink>
        <a:srgbClr val="77C5D5"/>
      </a:hlink>
      <a:folHlink>
        <a:srgbClr val="4F758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SSLHA Powerpoint Template_Final" id="{86554687-F846-A046-9ED9-AFF08E658AC4}" vid="{F06A8C30-78C6-654A-9B1E-27C2522EEDD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3BA4DD4115FC458838F9FA8205C2AF" ma:contentTypeVersion="20" ma:contentTypeDescription="Create a new document." ma:contentTypeScope="" ma:versionID="eaf7e36c027b1cc9fe17e5ec6431b619">
  <xsd:schema xmlns:xsd="http://www.w3.org/2001/XMLSchema" xmlns:xs="http://www.w3.org/2001/XMLSchema" xmlns:p="http://schemas.microsoft.com/office/2006/metadata/properties" xmlns:ns1="http://schemas.microsoft.com/sharepoint/v3" xmlns:ns2="6c838264-1382-4d8d-8c27-2f4060ea0a40" xmlns:ns3="23f67765-617e-4beb-8552-f0aa06b47339" targetNamespace="http://schemas.microsoft.com/office/2006/metadata/properties" ma:root="true" ma:fieldsID="98162ba1a85407dd8bf8fc85e86bcb5c" ns1:_="" ns2:_="" ns3:_="">
    <xsd:import namespace="http://schemas.microsoft.com/sharepoint/v3"/>
    <xsd:import namespace="6c838264-1382-4d8d-8c27-2f4060ea0a40"/>
    <xsd:import namespace="23f67765-617e-4beb-8552-f0aa06b4733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Thumbnail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838264-1382-4d8d-8c27-2f4060ea0a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Thumbnail" ma:index="20" nillable="true" ma:displayName="Thumbnail" ma:format="Image" ma:internalName="Thumbnai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02fd663b-f12d-4793-8d0f-f31da22be46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f67765-617e-4beb-8552-f0aa06b4733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a302af73-7b38-4ce9-9303-5144fd6e253c}" ma:internalName="TaxCatchAll" ma:showField="CatchAllData" ma:web="23f67765-617e-4beb-8552-f0aa06b473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3f67765-617e-4beb-8552-f0aa06b47339">
      <UserInfo>
        <DisplayName>Noelle Skvirsky</DisplayName>
        <AccountId>423</AccountId>
        <AccountType/>
      </UserInfo>
      <UserInfo>
        <DisplayName>Christine Baksi</DisplayName>
        <AccountId>414</AccountId>
        <AccountType/>
      </UserInfo>
      <UserInfo>
        <DisplayName>Alison Chernin</DisplayName>
        <AccountId>433</AccountId>
        <AccountType/>
      </UserInfo>
    </SharedWithUsers>
    <TaxCatchAll xmlns="23f67765-617e-4beb-8552-f0aa06b47339" xsi:nil="true"/>
    <_ip_UnifiedCompliancePolicyUIAction xmlns="http://schemas.microsoft.com/sharepoint/v3" xsi:nil="true"/>
    <Thumbnail xmlns="6c838264-1382-4d8d-8c27-2f4060ea0a40">
      <Url xsi:nil="true"/>
      <Description xsi:nil="true"/>
    </Thumbnail>
    <_ip_UnifiedCompliancePolicyProperties xmlns="http://schemas.microsoft.com/sharepoint/v3" xsi:nil="true"/>
    <lcf76f155ced4ddcb4097134ff3c332f xmlns="6c838264-1382-4d8d-8c27-2f4060ea0a4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A50C3E0-CE63-4405-BD39-BA90480AA40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66A3AFD-B2E9-4595-96B4-23EE4F6C6C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c838264-1382-4d8d-8c27-2f4060ea0a40"/>
    <ds:schemaRef ds:uri="23f67765-617e-4beb-8552-f0aa06b473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65A5EA9-27D9-4997-99F6-8D548D7250B8}">
  <ds:schemaRefs>
    <ds:schemaRef ds:uri="http://schemas.microsoft.com/office/2006/metadata/properties"/>
    <ds:schemaRef ds:uri="http://schemas.microsoft.com/office/infopath/2007/PartnerControls"/>
    <ds:schemaRef ds:uri="23f67765-617e-4beb-8552-f0aa06b47339"/>
    <ds:schemaRef ds:uri="http://schemas.microsoft.com/sharepoint/v3"/>
    <ds:schemaRef ds:uri="6c838264-1382-4d8d-8c27-2f4060ea0a4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415</Words>
  <Application>Microsoft Office PowerPoint</Application>
  <PresentationFormat>Widescreen</PresentationFormat>
  <Paragraphs>58</Paragraphs>
  <Slides>6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1_Office Theme</vt:lpstr>
      <vt:lpstr>Scholarships</vt:lpstr>
      <vt:lpstr>PowerPoint Presentation</vt:lpstr>
      <vt:lpstr>ASHFOUNDATION NSSLHA GRADUATE SCHOLARSHIPS</vt:lpstr>
      <vt:lpstr>CSD STUDENT SCHOLARSHIPS</vt:lpstr>
      <vt:lpstr>TO LEARN MORE, VISIT</vt:lpstr>
      <vt:lpstr>FOLLOW National NSSLHA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Scholarships</dc:title>
  <dc:creator>Alexis Redmond</dc:creator>
  <cp:lastModifiedBy>Alexis Redmond</cp:lastModifiedBy>
  <cp:revision>1</cp:revision>
  <dcterms:created xsi:type="dcterms:W3CDTF">2023-08-04T13:31:55Z</dcterms:created>
  <dcterms:modified xsi:type="dcterms:W3CDTF">2023-08-04T16:43:24Z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0x010100183BA4DD4115FC458838F9FA8205C2AF</vt:lpwstr>
  </property>
  <property fmtid="{D5CDD505-2E9C-101B-9397-08002B2CF9AE}" pid="3" name="MediaServiceImageTags">
    <vt:lpwstr/>
  </property>
</Properties>
</file>